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95" r:id="rId1"/>
    <p:sldMasterId id="2147483910" r:id="rId2"/>
  </p:sldMasterIdLst>
  <p:notesMasterIdLst>
    <p:notesMasterId r:id="rId59"/>
  </p:notesMasterIdLst>
  <p:handoutMasterIdLst>
    <p:handoutMasterId r:id="rId60"/>
  </p:handoutMasterIdLst>
  <p:sldIdLst>
    <p:sldId id="378" r:id="rId3"/>
    <p:sldId id="379" r:id="rId4"/>
    <p:sldId id="288" r:id="rId5"/>
    <p:sldId id="380" r:id="rId6"/>
    <p:sldId id="441" r:id="rId7"/>
    <p:sldId id="476" r:id="rId8"/>
    <p:sldId id="477" r:id="rId9"/>
    <p:sldId id="478" r:id="rId10"/>
    <p:sldId id="475" r:id="rId11"/>
    <p:sldId id="406" r:id="rId12"/>
    <p:sldId id="389" r:id="rId13"/>
    <p:sldId id="493" r:id="rId14"/>
    <p:sldId id="494" r:id="rId15"/>
    <p:sldId id="496" r:id="rId16"/>
    <p:sldId id="495" r:id="rId17"/>
    <p:sldId id="447" r:id="rId18"/>
    <p:sldId id="394" r:id="rId19"/>
    <p:sldId id="497" r:id="rId20"/>
    <p:sldId id="401" r:id="rId21"/>
    <p:sldId id="408" r:id="rId22"/>
    <p:sldId id="423" r:id="rId23"/>
    <p:sldId id="425" r:id="rId24"/>
    <p:sldId id="426" r:id="rId25"/>
    <p:sldId id="260" r:id="rId26"/>
    <p:sldId id="354" r:id="rId27"/>
    <p:sldId id="444" r:id="rId28"/>
    <p:sldId id="463" r:id="rId29"/>
    <p:sldId id="458" r:id="rId30"/>
    <p:sldId id="469" r:id="rId31"/>
    <p:sldId id="470" r:id="rId32"/>
    <p:sldId id="473" r:id="rId33"/>
    <p:sldId id="471" r:id="rId34"/>
    <p:sldId id="503" r:id="rId35"/>
    <p:sldId id="466" r:id="rId36"/>
    <p:sldId id="482" r:id="rId37"/>
    <p:sldId id="481" r:id="rId38"/>
    <p:sldId id="461" r:id="rId39"/>
    <p:sldId id="411" r:id="rId40"/>
    <p:sldId id="467" r:id="rId41"/>
    <p:sldId id="486" r:id="rId42"/>
    <p:sldId id="479" r:id="rId43"/>
    <p:sldId id="356" r:id="rId44"/>
    <p:sldId id="480" r:id="rId45"/>
    <p:sldId id="484" r:id="rId46"/>
    <p:sldId id="498" r:id="rId47"/>
    <p:sldId id="488" r:id="rId48"/>
    <p:sldId id="487" r:id="rId49"/>
    <p:sldId id="450" r:id="rId50"/>
    <p:sldId id="453" r:id="rId51"/>
    <p:sldId id="507" r:id="rId52"/>
    <p:sldId id="506" r:id="rId53"/>
    <p:sldId id="492" r:id="rId54"/>
    <p:sldId id="489" r:id="rId55"/>
    <p:sldId id="499" r:id="rId56"/>
    <p:sldId id="419" r:id="rId57"/>
    <p:sldId id="375" r:id="rId58"/>
  </p:sldIdLst>
  <p:sldSz cx="9144000" cy="6858000" type="screen4x3"/>
  <p:notesSz cx="7077075" cy="9382125"/>
  <p:custDataLst>
    <p:tags r:id="rId61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  <a:srgbClr val="FF5050"/>
    <a:srgbClr val="ACA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59" autoAdjust="0"/>
    <p:restoredTop sz="86323" autoAdjust="0"/>
  </p:normalViewPr>
  <p:slideViewPr>
    <p:cSldViewPr>
      <p:cViewPr>
        <p:scale>
          <a:sx n="50" d="100"/>
          <a:sy n="50" d="100"/>
        </p:scale>
        <p:origin x="-1710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6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160" d="100"/>
          <a:sy n="160" d="100"/>
        </p:scale>
        <p:origin x="-72" y="216"/>
      </p:cViewPr>
      <p:guideLst>
        <p:guide orient="horz" pos="2955"/>
        <p:guide pos="22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5.xml"/><Relationship Id="rId1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0F711A-8AD9-4A58-B8DC-8576B5E0901F}" type="doc">
      <dgm:prSet loTypeId="urn:microsoft.com/office/officeart/2005/8/layout/pyramid4" loCatId="pyramid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4D0112A4-A2F2-480F-9FDC-91DFB05F29D5}">
      <dgm:prSet phldrT="[Text]" custT="1"/>
      <dgm:spPr/>
      <dgm:t>
        <a:bodyPr/>
        <a:lstStyle/>
        <a:p>
          <a:r>
            <a:rPr lang="en-US" sz="2000" dirty="0" smtClean="0"/>
            <a:t>Beliefs</a:t>
          </a:r>
          <a:endParaRPr lang="en-US" sz="2000" dirty="0"/>
        </a:p>
      </dgm:t>
    </dgm:pt>
    <dgm:pt modelId="{228E612E-D929-498B-9D4D-E7E1CA157F53}" type="parTrans" cxnId="{BA151482-DFCF-44AE-A954-6C66D6496FEC}">
      <dgm:prSet/>
      <dgm:spPr/>
      <dgm:t>
        <a:bodyPr/>
        <a:lstStyle/>
        <a:p>
          <a:endParaRPr lang="en-US"/>
        </a:p>
      </dgm:t>
    </dgm:pt>
    <dgm:pt modelId="{42AC5C6A-532F-4746-8925-06EF840AB813}" type="sibTrans" cxnId="{BA151482-DFCF-44AE-A954-6C66D6496FEC}">
      <dgm:prSet/>
      <dgm:spPr/>
      <dgm:t>
        <a:bodyPr/>
        <a:lstStyle/>
        <a:p>
          <a:endParaRPr lang="en-US"/>
        </a:p>
      </dgm:t>
    </dgm:pt>
    <dgm:pt modelId="{0C88C2BE-08C4-4A6F-B820-31887FA7F9E4}">
      <dgm:prSet phldrT="[Text]" custT="1"/>
      <dgm:spPr/>
      <dgm:t>
        <a:bodyPr/>
        <a:lstStyle/>
        <a:p>
          <a:r>
            <a:rPr lang="en-US" sz="2000" dirty="0" smtClean="0"/>
            <a:t>Culture</a:t>
          </a:r>
          <a:endParaRPr lang="en-US" sz="2000" dirty="0"/>
        </a:p>
      </dgm:t>
    </dgm:pt>
    <dgm:pt modelId="{22F3C108-BB8B-47F3-9F6B-5B73A58DF2DC}" type="parTrans" cxnId="{AFF64524-6340-4624-9832-170968AA96CE}">
      <dgm:prSet/>
      <dgm:spPr/>
      <dgm:t>
        <a:bodyPr/>
        <a:lstStyle/>
        <a:p>
          <a:endParaRPr lang="en-US"/>
        </a:p>
      </dgm:t>
    </dgm:pt>
    <dgm:pt modelId="{80158499-97A7-47A8-8324-81EBF11979B5}" type="sibTrans" cxnId="{AFF64524-6340-4624-9832-170968AA96CE}">
      <dgm:prSet/>
      <dgm:spPr/>
      <dgm:t>
        <a:bodyPr/>
        <a:lstStyle/>
        <a:p>
          <a:endParaRPr lang="en-US"/>
        </a:p>
      </dgm:t>
    </dgm:pt>
    <dgm:pt modelId="{6DDBB9CF-59CC-4840-B6DB-125C92C5B20F}">
      <dgm:prSet phldrT="[Text]" custT="1"/>
      <dgm:spPr/>
      <dgm:t>
        <a:bodyPr/>
        <a:lstStyle/>
        <a:p>
          <a:r>
            <a:rPr lang="en-US" sz="1600" dirty="0" smtClean="0"/>
            <a:t>Practices</a:t>
          </a:r>
          <a:endParaRPr lang="en-US" sz="1600" dirty="0"/>
        </a:p>
      </dgm:t>
    </dgm:pt>
    <dgm:pt modelId="{DCF4F68B-1238-46A6-93EA-99F1F121CFC6}" type="parTrans" cxnId="{78DBE23A-76DC-4BA2-BE2D-ED59AE5F16E3}">
      <dgm:prSet/>
      <dgm:spPr/>
      <dgm:t>
        <a:bodyPr/>
        <a:lstStyle/>
        <a:p>
          <a:endParaRPr lang="en-US"/>
        </a:p>
      </dgm:t>
    </dgm:pt>
    <dgm:pt modelId="{8BE19D3A-7E6D-47F0-8A25-A5AFF5A4A1E5}" type="sibTrans" cxnId="{78DBE23A-76DC-4BA2-BE2D-ED59AE5F16E3}">
      <dgm:prSet/>
      <dgm:spPr/>
      <dgm:t>
        <a:bodyPr/>
        <a:lstStyle/>
        <a:p>
          <a:endParaRPr lang="en-US"/>
        </a:p>
      </dgm:t>
    </dgm:pt>
    <dgm:pt modelId="{65DEDA44-7F3F-4E09-BDCC-8272EC783106}">
      <dgm:prSet phldrT="[Text]" custT="1"/>
      <dgm:spPr/>
      <dgm:t>
        <a:bodyPr/>
        <a:lstStyle/>
        <a:p>
          <a:r>
            <a:rPr lang="en-US" sz="1800" dirty="0" smtClean="0"/>
            <a:t>Values, Attitude</a:t>
          </a:r>
          <a:endParaRPr lang="en-US" sz="1800" dirty="0"/>
        </a:p>
      </dgm:t>
    </dgm:pt>
    <dgm:pt modelId="{FA20DFC8-FA97-453B-B54C-1B0EA7C90FFA}" type="parTrans" cxnId="{7840E225-312D-489E-9489-1E7BD9D8AD1E}">
      <dgm:prSet/>
      <dgm:spPr/>
      <dgm:t>
        <a:bodyPr/>
        <a:lstStyle/>
        <a:p>
          <a:endParaRPr lang="en-US"/>
        </a:p>
      </dgm:t>
    </dgm:pt>
    <dgm:pt modelId="{4F207FBC-38AC-44E7-B0A9-E39632C483C7}" type="sibTrans" cxnId="{7840E225-312D-489E-9489-1E7BD9D8AD1E}">
      <dgm:prSet/>
      <dgm:spPr/>
      <dgm:t>
        <a:bodyPr/>
        <a:lstStyle/>
        <a:p>
          <a:endParaRPr lang="en-US"/>
        </a:p>
      </dgm:t>
    </dgm:pt>
    <dgm:pt modelId="{11893510-983B-4094-AA91-0FC2E98921E0}" type="pres">
      <dgm:prSet presAssocID="{AA0F711A-8AD9-4A58-B8DC-8576B5E0901F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726798-6EB2-4CA5-A781-15119C1DE785}" type="pres">
      <dgm:prSet presAssocID="{AA0F711A-8AD9-4A58-B8DC-8576B5E0901F}" presName="triangle1" presStyleLbl="node1" presStyleIdx="0" presStyleCnt="4" custLinFactNeighborX="1175" custLinFactNeighborY="-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AFBA2-C39F-489D-A5C6-4DCC46C219E6}" type="pres">
      <dgm:prSet presAssocID="{AA0F711A-8AD9-4A58-B8DC-8576B5E0901F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81F444-8D35-4951-B6C4-8829406FC016}" type="pres">
      <dgm:prSet presAssocID="{AA0F711A-8AD9-4A58-B8DC-8576B5E0901F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4A71F9-3551-4C2D-BA37-4AD9BE7BD2F7}" type="pres">
      <dgm:prSet presAssocID="{AA0F711A-8AD9-4A58-B8DC-8576B5E0901F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F8A1C4-5F1F-47B6-BD86-4CC03F0EB17C}" type="presOf" srcId="{0C88C2BE-08C4-4A6F-B820-31887FA7F9E4}" destId="{E581F444-8D35-4951-B6C4-8829406FC016}" srcOrd="0" destOrd="0" presId="urn:microsoft.com/office/officeart/2005/8/layout/pyramid4"/>
    <dgm:cxn modelId="{F764CAD3-F7E8-4F0D-ADC3-E2BD1A012500}" type="presOf" srcId="{AA0F711A-8AD9-4A58-B8DC-8576B5E0901F}" destId="{11893510-983B-4094-AA91-0FC2E98921E0}" srcOrd="0" destOrd="0" presId="urn:microsoft.com/office/officeart/2005/8/layout/pyramid4"/>
    <dgm:cxn modelId="{EB9ABC4D-8432-41D6-8728-ED8120426ECA}" type="presOf" srcId="{6DDBB9CF-59CC-4840-B6DB-125C92C5B20F}" destId="{754A71F9-3551-4C2D-BA37-4AD9BE7BD2F7}" srcOrd="0" destOrd="0" presId="urn:microsoft.com/office/officeart/2005/8/layout/pyramid4"/>
    <dgm:cxn modelId="{AFF64524-6340-4624-9832-170968AA96CE}" srcId="{AA0F711A-8AD9-4A58-B8DC-8576B5E0901F}" destId="{0C88C2BE-08C4-4A6F-B820-31887FA7F9E4}" srcOrd="2" destOrd="0" parTransId="{22F3C108-BB8B-47F3-9F6B-5B73A58DF2DC}" sibTransId="{80158499-97A7-47A8-8324-81EBF11979B5}"/>
    <dgm:cxn modelId="{7840E225-312D-489E-9489-1E7BD9D8AD1E}" srcId="{AA0F711A-8AD9-4A58-B8DC-8576B5E0901F}" destId="{65DEDA44-7F3F-4E09-BDCC-8272EC783106}" srcOrd="1" destOrd="0" parTransId="{FA20DFC8-FA97-453B-B54C-1B0EA7C90FFA}" sibTransId="{4F207FBC-38AC-44E7-B0A9-E39632C483C7}"/>
    <dgm:cxn modelId="{BA151482-DFCF-44AE-A954-6C66D6496FEC}" srcId="{AA0F711A-8AD9-4A58-B8DC-8576B5E0901F}" destId="{4D0112A4-A2F2-480F-9FDC-91DFB05F29D5}" srcOrd="0" destOrd="0" parTransId="{228E612E-D929-498B-9D4D-E7E1CA157F53}" sibTransId="{42AC5C6A-532F-4746-8925-06EF840AB813}"/>
    <dgm:cxn modelId="{EB0135FD-1EB9-4FB1-B5DB-C408E042B124}" type="presOf" srcId="{4D0112A4-A2F2-480F-9FDC-91DFB05F29D5}" destId="{7D726798-6EB2-4CA5-A781-15119C1DE785}" srcOrd="0" destOrd="0" presId="urn:microsoft.com/office/officeart/2005/8/layout/pyramid4"/>
    <dgm:cxn modelId="{78DBE23A-76DC-4BA2-BE2D-ED59AE5F16E3}" srcId="{AA0F711A-8AD9-4A58-B8DC-8576B5E0901F}" destId="{6DDBB9CF-59CC-4840-B6DB-125C92C5B20F}" srcOrd="3" destOrd="0" parTransId="{DCF4F68B-1238-46A6-93EA-99F1F121CFC6}" sibTransId="{8BE19D3A-7E6D-47F0-8A25-A5AFF5A4A1E5}"/>
    <dgm:cxn modelId="{309C946F-24D4-4D92-837A-E48F70B0B384}" type="presOf" srcId="{65DEDA44-7F3F-4E09-BDCC-8272EC783106}" destId="{93BAFBA2-C39F-489D-A5C6-4DCC46C219E6}" srcOrd="0" destOrd="0" presId="urn:microsoft.com/office/officeart/2005/8/layout/pyramid4"/>
    <dgm:cxn modelId="{EE222635-47DC-4EFB-8004-2991EA4FA7B1}" type="presParOf" srcId="{11893510-983B-4094-AA91-0FC2E98921E0}" destId="{7D726798-6EB2-4CA5-A781-15119C1DE785}" srcOrd="0" destOrd="0" presId="urn:microsoft.com/office/officeart/2005/8/layout/pyramid4"/>
    <dgm:cxn modelId="{F23CA365-6DB3-4D9E-89CB-B85716108016}" type="presParOf" srcId="{11893510-983B-4094-AA91-0FC2E98921E0}" destId="{93BAFBA2-C39F-489D-A5C6-4DCC46C219E6}" srcOrd="1" destOrd="0" presId="urn:microsoft.com/office/officeart/2005/8/layout/pyramid4"/>
    <dgm:cxn modelId="{4C355421-E3C1-4B25-81FD-AFD46F8D0E3D}" type="presParOf" srcId="{11893510-983B-4094-AA91-0FC2E98921E0}" destId="{E581F444-8D35-4951-B6C4-8829406FC016}" srcOrd="2" destOrd="0" presId="urn:microsoft.com/office/officeart/2005/8/layout/pyramid4"/>
    <dgm:cxn modelId="{DA11A165-6BEF-42E6-B3EB-C46DDE153D8D}" type="presParOf" srcId="{11893510-983B-4094-AA91-0FC2E98921E0}" destId="{754A71F9-3551-4C2D-BA37-4AD9BE7BD2F7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0F711A-8AD9-4A58-B8DC-8576B5E0901F}" type="doc">
      <dgm:prSet loTypeId="urn:microsoft.com/office/officeart/2005/8/layout/pyramid4" loCatId="pyramid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D0112A4-A2F2-480F-9FDC-91DFB05F29D5}">
      <dgm:prSet phldrT="[Text]" custT="1"/>
      <dgm:spPr/>
      <dgm:t>
        <a:bodyPr/>
        <a:lstStyle/>
        <a:p>
          <a:r>
            <a:rPr lang="en-US" sz="2800" i="1" dirty="0" smtClean="0"/>
            <a:t>Head</a:t>
          </a:r>
          <a:endParaRPr lang="en-US" sz="2800" i="1" dirty="0"/>
        </a:p>
      </dgm:t>
    </dgm:pt>
    <dgm:pt modelId="{228E612E-D929-498B-9D4D-E7E1CA157F53}" type="parTrans" cxnId="{BA151482-DFCF-44AE-A954-6C66D6496FEC}">
      <dgm:prSet/>
      <dgm:spPr/>
      <dgm:t>
        <a:bodyPr/>
        <a:lstStyle/>
        <a:p>
          <a:endParaRPr lang="en-US"/>
        </a:p>
      </dgm:t>
    </dgm:pt>
    <dgm:pt modelId="{42AC5C6A-532F-4746-8925-06EF840AB813}" type="sibTrans" cxnId="{BA151482-DFCF-44AE-A954-6C66D6496FEC}">
      <dgm:prSet/>
      <dgm:spPr/>
      <dgm:t>
        <a:bodyPr/>
        <a:lstStyle/>
        <a:p>
          <a:endParaRPr lang="en-US"/>
        </a:p>
      </dgm:t>
    </dgm:pt>
    <dgm:pt modelId="{F41FB394-DC70-44F9-806E-C59681831BD0}">
      <dgm:prSet phldrT="[Text]" custT="1"/>
      <dgm:spPr/>
      <dgm:t>
        <a:bodyPr/>
        <a:lstStyle/>
        <a:p>
          <a:r>
            <a:rPr lang="en-US" sz="2400" i="1" dirty="0" smtClean="0"/>
            <a:t>Heart</a:t>
          </a:r>
          <a:endParaRPr lang="en-US" sz="2400" i="1" dirty="0"/>
        </a:p>
      </dgm:t>
    </dgm:pt>
    <dgm:pt modelId="{42968629-2104-42B2-9BC5-28BF0A4ADB0C}" type="parTrans" cxnId="{D890E48F-B184-40AD-8955-8F05AF9844FE}">
      <dgm:prSet/>
      <dgm:spPr/>
      <dgm:t>
        <a:bodyPr/>
        <a:lstStyle/>
        <a:p>
          <a:endParaRPr lang="en-US"/>
        </a:p>
      </dgm:t>
    </dgm:pt>
    <dgm:pt modelId="{F93FA648-147A-437F-BF81-9CFE8A184283}" type="sibTrans" cxnId="{D890E48F-B184-40AD-8955-8F05AF9844FE}">
      <dgm:prSet/>
      <dgm:spPr/>
      <dgm:t>
        <a:bodyPr/>
        <a:lstStyle/>
        <a:p>
          <a:endParaRPr lang="en-US"/>
        </a:p>
      </dgm:t>
    </dgm:pt>
    <dgm:pt modelId="{0C88C2BE-08C4-4A6F-B820-31887FA7F9E4}">
      <dgm:prSet phldrT="[Text]" custT="1"/>
      <dgm:spPr/>
      <dgm:t>
        <a:bodyPr/>
        <a:lstStyle/>
        <a:p>
          <a:r>
            <a:rPr lang="en-US" sz="2000" i="1" dirty="0" smtClean="0"/>
            <a:t>Culture</a:t>
          </a:r>
          <a:endParaRPr lang="en-US" sz="2000" i="1" dirty="0"/>
        </a:p>
      </dgm:t>
    </dgm:pt>
    <dgm:pt modelId="{22F3C108-BB8B-47F3-9F6B-5B73A58DF2DC}" type="parTrans" cxnId="{AFF64524-6340-4624-9832-170968AA96CE}">
      <dgm:prSet/>
      <dgm:spPr/>
      <dgm:t>
        <a:bodyPr/>
        <a:lstStyle/>
        <a:p>
          <a:endParaRPr lang="en-US"/>
        </a:p>
      </dgm:t>
    </dgm:pt>
    <dgm:pt modelId="{80158499-97A7-47A8-8324-81EBF11979B5}" type="sibTrans" cxnId="{AFF64524-6340-4624-9832-170968AA96CE}">
      <dgm:prSet/>
      <dgm:spPr/>
      <dgm:t>
        <a:bodyPr/>
        <a:lstStyle/>
        <a:p>
          <a:endParaRPr lang="en-US"/>
        </a:p>
      </dgm:t>
    </dgm:pt>
    <dgm:pt modelId="{6DDBB9CF-59CC-4840-B6DB-125C92C5B20F}">
      <dgm:prSet phldrT="[Text]" custT="1"/>
      <dgm:spPr/>
      <dgm:t>
        <a:bodyPr/>
        <a:lstStyle/>
        <a:p>
          <a:r>
            <a:rPr lang="en-US" sz="2400" i="1" dirty="0" smtClean="0"/>
            <a:t>Hand</a:t>
          </a:r>
          <a:endParaRPr lang="en-US" sz="2400" i="1" dirty="0"/>
        </a:p>
      </dgm:t>
    </dgm:pt>
    <dgm:pt modelId="{DCF4F68B-1238-46A6-93EA-99F1F121CFC6}" type="parTrans" cxnId="{78DBE23A-76DC-4BA2-BE2D-ED59AE5F16E3}">
      <dgm:prSet/>
      <dgm:spPr/>
      <dgm:t>
        <a:bodyPr/>
        <a:lstStyle/>
        <a:p>
          <a:endParaRPr lang="en-US"/>
        </a:p>
      </dgm:t>
    </dgm:pt>
    <dgm:pt modelId="{8BE19D3A-7E6D-47F0-8A25-A5AFF5A4A1E5}" type="sibTrans" cxnId="{78DBE23A-76DC-4BA2-BE2D-ED59AE5F16E3}">
      <dgm:prSet/>
      <dgm:spPr/>
      <dgm:t>
        <a:bodyPr/>
        <a:lstStyle/>
        <a:p>
          <a:endParaRPr lang="en-US"/>
        </a:p>
      </dgm:t>
    </dgm:pt>
    <dgm:pt modelId="{11893510-983B-4094-AA91-0FC2E98921E0}" type="pres">
      <dgm:prSet presAssocID="{AA0F711A-8AD9-4A58-B8DC-8576B5E0901F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726798-6EB2-4CA5-A781-15119C1DE785}" type="pres">
      <dgm:prSet presAssocID="{AA0F711A-8AD9-4A58-B8DC-8576B5E0901F}" presName="triangle1" presStyleLbl="node1" presStyleIdx="0" presStyleCnt="4" custLinFactNeighborX="1175" custLinFactNeighborY="-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AFBA2-C39F-489D-A5C6-4DCC46C219E6}" type="pres">
      <dgm:prSet presAssocID="{AA0F711A-8AD9-4A58-B8DC-8576B5E0901F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81F444-8D35-4951-B6C4-8829406FC016}" type="pres">
      <dgm:prSet presAssocID="{AA0F711A-8AD9-4A58-B8DC-8576B5E0901F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4A71F9-3551-4C2D-BA37-4AD9BE7BD2F7}" type="pres">
      <dgm:prSet presAssocID="{AA0F711A-8AD9-4A58-B8DC-8576B5E0901F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F64524-6340-4624-9832-170968AA96CE}" srcId="{AA0F711A-8AD9-4A58-B8DC-8576B5E0901F}" destId="{0C88C2BE-08C4-4A6F-B820-31887FA7F9E4}" srcOrd="2" destOrd="0" parTransId="{22F3C108-BB8B-47F3-9F6B-5B73A58DF2DC}" sibTransId="{80158499-97A7-47A8-8324-81EBF11979B5}"/>
    <dgm:cxn modelId="{975FC211-B9F0-41EE-BDBC-56D0270BD564}" type="presOf" srcId="{4D0112A4-A2F2-480F-9FDC-91DFB05F29D5}" destId="{7D726798-6EB2-4CA5-A781-15119C1DE785}" srcOrd="0" destOrd="0" presId="urn:microsoft.com/office/officeart/2005/8/layout/pyramid4"/>
    <dgm:cxn modelId="{BA151482-DFCF-44AE-A954-6C66D6496FEC}" srcId="{AA0F711A-8AD9-4A58-B8DC-8576B5E0901F}" destId="{4D0112A4-A2F2-480F-9FDC-91DFB05F29D5}" srcOrd="0" destOrd="0" parTransId="{228E612E-D929-498B-9D4D-E7E1CA157F53}" sibTransId="{42AC5C6A-532F-4746-8925-06EF840AB813}"/>
    <dgm:cxn modelId="{E3B417A6-7774-4A86-A246-1CBF25B9E679}" type="presOf" srcId="{F41FB394-DC70-44F9-806E-C59681831BD0}" destId="{93BAFBA2-C39F-489D-A5C6-4DCC46C219E6}" srcOrd="0" destOrd="0" presId="urn:microsoft.com/office/officeart/2005/8/layout/pyramid4"/>
    <dgm:cxn modelId="{78DBE23A-76DC-4BA2-BE2D-ED59AE5F16E3}" srcId="{AA0F711A-8AD9-4A58-B8DC-8576B5E0901F}" destId="{6DDBB9CF-59CC-4840-B6DB-125C92C5B20F}" srcOrd="3" destOrd="0" parTransId="{DCF4F68B-1238-46A6-93EA-99F1F121CFC6}" sibTransId="{8BE19D3A-7E6D-47F0-8A25-A5AFF5A4A1E5}"/>
    <dgm:cxn modelId="{05BC7901-8F5F-4F14-BB09-F7847F454307}" type="presOf" srcId="{0C88C2BE-08C4-4A6F-B820-31887FA7F9E4}" destId="{E581F444-8D35-4951-B6C4-8829406FC016}" srcOrd="0" destOrd="0" presId="urn:microsoft.com/office/officeart/2005/8/layout/pyramid4"/>
    <dgm:cxn modelId="{D890E48F-B184-40AD-8955-8F05AF9844FE}" srcId="{AA0F711A-8AD9-4A58-B8DC-8576B5E0901F}" destId="{F41FB394-DC70-44F9-806E-C59681831BD0}" srcOrd="1" destOrd="0" parTransId="{42968629-2104-42B2-9BC5-28BF0A4ADB0C}" sibTransId="{F93FA648-147A-437F-BF81-9CFE8A184283}"/>
    <dgm:cxn modelId="{37876D43-FE24-43BB-88AE-78069F8F01AA}" type="presOf" srcId="{AA0F711A-8AD9-4A58-B8DC-8576B5E0901F}" destId="{11893510-983B-4094-AA91-0FC2E98921E0}" srcOrd="0" destOrd="0" presId="urn:microsoft.com/office/officeart/2005/8/layout/pyramid4"/>
    <dgm:cxn modelId="{AB89C01E-A289-4A54-84D9-5207A9EF67C6}" type="presOf" srcId="{6DDBB9CF-59CC-4840-B6DB-125C92C5B20F}" destId="{754A71F9-3551-4C2D-BA37-4AD9BE7BD2F7}" srcOrd="0" destOrd="0" presId="urn:microsoft.com/office/officeart/2005/8/layout/pyramid4"/>
    <dgm:cxn modelId="{B539C6BB-7C95-45BF-AAC0-6B0A0CAB278D}" type="presParOf" srcId="{11893510-983B-4094-AA91-0FC2E98921E0}" destId="{7D726798-6EB2-4CA5-A781-15119C1DE785}" srcOrd="0" destOrd="0" presId="urn:microsoft.com/office/officeart/2005/8/layout/pyramid4"/>
    <dgm:cxn modelId="{33A7F2C3-44A3-4C3F-B207-5A86EDE77C2E}" type="presParOf" srcId="{11893510-983B-4094-AA91-0FC2E98921E0}" destId="{93BAFBA2-C39F-489D-A5C6-4DCC46C219E6}" srcOrd="1" destOrd="0" presId="urn:microsoft.com/office/officeart/2005/8/layout/pyramid4"/>
    <dgm:cxn modelId="{AD9BC691-4053-4D71-A4F4-FFADFEA6E86C}" type="presParOf" srcId="{11893510-983B-4094-AA91-0FC2E98921E0}" destId="{E581F444-8D35-4951-B6C4-8829406FC016}" srcOrd="2" destOrd="0" presId="urn:microsoft.com/office/officeart/2005/8/layout/pyramid4"/>
    <dgm:cxn modelId="{3A5CF3C5-CE4F-4007-B2A4-50772302D6A9}" type="presParOf" srcId="{11893510-983B-4094-AA91-0FC2E98921E0}" destId="{754A71F9-3551-4C2D-BA37-4AD9BE7BD2F7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26798-6EB2-4CA5-A781-15119C1DE785}">
      <dsp:nvSpPr>
        <dsp:cNvPr id="0" name=""/>
        <dsp:cNvSpPr/>
      </dsp:nvSpPr>
      <dsp:spPr>
        <a:xfrm>
          <a:off x="3043228" y="0"/>
          <a:ext cx="2194718" cy="2194718"/>
        </a:xfrm>
        <a:prstGeom prst="triangl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Beliefs</a:t>
          </a:r>
          <a:endParaRPr lang="en-US" sz="2000" kern="1200" dirty="0"/>
        </a:p>
      </dsp:txBody>
      <dsp:txXfrm>
        <a:off x="3591908" y="1097359"/>
        <a:ext cx="1097359" cy="1097359"/>
      </dsp:txXfrm>
    </dsp:sp>
    <dsp:sp modelId="{93BAFBA2-C39F-489D-A5C6-4DCC46C219E6}">
      <dsp:nvSpPr>
        <dsp:cNvPr id="0" name=""/>
        <dsp:cNvSpPr/>
      </dsp:nvSpPr>
      <dsp:spPr>
        <a:xfrm>
          <a:off x="1920081" y="2194718"/>
          <a:ext cx="2194718" cy="2194718"/>
        </a:xfrm>
        <a:prstGeom prst="triangle">
          <a:avLst/>
        </a:prstGeom>
        <a:solidFill>
          <a:schemeClr val="accent1">
            <a:shade val="50000"/>
            <a:hueOff val="-240368"/>
            <a:satOff val="-12261"/>
            <a:lumOff val="22853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Values, Attitude</a:t>
          </a:r>
          <a:endParaRPr lang="en-US" sz="1800" kern="1200" dirty="0"/>
        </a:p>
      </dsp:txBody>
      <dsp:txXfrm>
        <a:off x="2468761" y="3292077"/>
        <a:ext cx="1097359" cy="1097359"/>
      </dsp:txXfrm>
    </dsp:sp>
    <dsp:sp modelId="{E581F444-8D35-4951-B6C4-8829406FC016}">
      <dsp:nvSpPr>
        <dsp:cNvPr id="0" name=""/>
        <dsp:cNvSpPr/>
      </dsp:nvSpPr>
      <dsp:spPr>
        <a:xfrm rot="10800000">
          <a:off x="3017440" y="2194718"/>
          <a:ext cx="2194718" cy="2194718"/>
        </a:xfrm>
        <a:prstGeom prst="triangle">
          <a:avLst/>
        </a:prstGeom>
        <a:solidFill>
          <a:schemeClr val="accent1">
            <a:shade val="50000"/>
            <a:hueOff val="-480735"/>
            <a:satOff val="-24523"/>
            <a:lumOff val="4570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Culture</a:t>
          </a:r>
          <a:endParaRPr lang="en-US" sz="2000" kern="1200" dirty="0"/>
        </a:p>
      </dsp:txBody>
      <dsp:txXfrm rot="10800000">
        <a:off x="3566119" y="2194718"/>
        <a:ext cx="1097359" cy="1097359"/>
      </dsp:txXfrm>
    </dsp:sp>
    <dsp:sp modelId="{754A71F9-3551-4C2D-BA37-4AD9BE7BD2F7}">
      <dsp:nvSpPr>
        <dsp:cNvPr id="0" name=""/>
        <dsp:cNvSpPr/>
      </dsp:nvSpPr>
      <dsp:spPr>
        <a:xfrm>
          <a:off x="4114800" y="2194718"/>
          <a:ext cx="2194718" cy="2194718"/>
        </a:xfrm>
        <a:prstGeom prst="triangle">
          <a:avLst/>
        </a:prstGeom>
        <a:solidFill>
          <a:schemeClr val="accent1">
            <a:shade val="50000"/>
            <a:hueOff val="-240368"/>
            <a:satOff val="-12261"/>
            <a:lumOff val="22853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Practices</a:t>
          </a:r>
          <a:endParaRPr lang="en-US" sz="1600" kern="1200" dirty="0"/>
        </a:p>
      </dsp:txBody>
      <dsp:txXfrm>
        <a:off x="4663480" y="3292077"/>
        <a:ext cx="1097359" cy="10973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26798-6EB2-4CA5-A781-15119C1DE785}">
      <dsp:nvSpPr>
        <dsp:cNvPr id="0" name=""/>
        <dsp:cNvSpPr/>
      </dsp:nvSpPr>
      <dsp:spPr>
        <a:xfrm>
          <a:off x="3043228" y="0"/>
          <a:ext cx="2194718" cy="2194718"/>
        </a:xfrm>
        <a:prstGeom prst="triangl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1" kern="1200" dirty="0" smtClean="0"/>
            <a:t>Head</a:t>
          </a:r>
          <a:endParaRPr lang="en-US" sz="2800" i="1" kern="1200" dirty="0"/>
        </a:p>
      </dsp:txBody>
      <dsp:txXfrm>
        <a:off x="3591908" y="1097359"/>
        <a:ext cx="1097359" cy="1097359"/>
      </dsp:txXfrm>
    </dsp:sp>
    <dsp:sp modelId="{93BAFBA2-C39F-489D-A5C6-4DCC46C219E6}">
      <dsp:nvSpPr>
        <dsp:cNvPr id="0" name=""/>
        <dsp:cNvSpPr/>
      </dsp:nvSpPr>
      <dsp:spPr>
        <a:xfrm>
          <a:off x="1920081" y="2194718"/>
          <a:ext cx="2194718" cy="2194718"/>
        </a:xfrm>
        <a:prstGeom prst="triangle">
          <a:avLst/>
        </a:prstGeom>
        <a:solidFill>
          <a:schemeClr val="accent1">
            <a:shade val="80000"/>
            <a:hueOff val="-138504"/>
            <a:satOff val="-6833"/>
            <a:lumOff val="9894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Heart</a:t>
          </a:r>
          <a:endParaRPr lang="en-US" sz="2400" i="1" kern="1200" dirty="0"/>
        </a:p>
      </dsp:txBody>
      <dsp:txXfrm>
        <a:off x="2468761" y="3292077"/>
        <a:ext cx="1097359" cy="1097359"/>
      </dsp:txXfrm>
    </dsp:sp>
    <dsp:sp modelId="{E581F444-8D35-4951-B6C4-8829406FC016}">
      <dsp:nvSpPr>
        <dsp:cNvPr id="0" name=""/>
        <dsp:cNvSpPr/>
      </dsp:nvSpPr>
      <dsp:spPr>
        <a:xfrm rot="10800000">
          <a:off x="3017440" y="2194718"/>
          <a:ext cx="2194718" cy="2194718"/>
        </a:xfrm>
        <a:prstGeom prst="triangle">
          <a:avLst/>
        </a:prstGeom>
        <a:solidFill>
          <a:schemeClr val="accent1">
            <a:shade val="80000"/>
            <a:hueOff val="-277007"/>
            <a:satOff val="-13666"/>
            <a:lumOff val="19789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 smtClean="0"/>
            <a:t>Culture</a:t>
          </a:r>
          <a:endParaRPr lang="en-US" sz="2000" i="1" kern="1200" dirty="0"/>
        </a:p>
      </dsp:txBody>
      <dsp:txXfrm rot="10800000">
        <a:off x="3566119" y="2194718"/>
        <a:ext cx="1097359" cy="1097359"/>
      </dsp:txXfrm>
    </dsp:sp>
    <dsp:sp modelId="{754A71F9-3551-4C2D-BA37-4AD9BE7BD2F7}">
      <dsp:nvSpPr>
        <dsp:cNvPr id="0" name=""/>
        <dsp:cNvSpPr/>
      </dsp:nvSpPr>
      <dsp:spPr>
        <a:xfrm>
          <a:off x="4114800" y="2194718"/>
          <a:ext cx="2194718" cy="2194718"/>
        </a:xfrm>
        <a:prstGeom prst="triangle">
          <a:avLst/>
        </a:prstGeom>
        <a:solidFill>
          <a:schemeClr val="accent1">
            <a:shade val="80000"/>
            <a:hueOff val="-415511"/>
            <a:satOff val="-20499"/>
            <a:lumOff val="29683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/>
            <a:t>Hand</a:t>
          </a:r>
          <a:endParaRPr lang="en-US" sz="2400" i="1" kern="1200" dirty="0"/>
        </a:p>
      </dsp:txBody>
      <dsp:txXfrm>
        <a:off x="4663480" y="3292077"/>
        <a:ext cx="1097359" cy="1097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094AE3A-707A-4B71-8CE9-862A0FA82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82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l" defTabSz="9398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92650" cy="3519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56113"/>
            <a:ext cx="5661025" cy="422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l" defTabSz="9398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451E69D-1DCC-4C30-94A1-C943AF58F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15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3A7D5F9A-14BC-4575-902E-E4B9B6A0EB92}" type="slidenum">
              <a:rPr lang="en-US" smtClean="0">
                <a:latin typeface="Arial" charset="0"/>
              </a:rPr>
              <a:pPr/>
              <a:t>3</a:t>
            </a:fld>
            <a:endParaRPr lang="en-US" smtClean="0"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E5BB159B-899A-408B-BADC-4A14E8709EEA}" type="slidenum">
              <a:rPr lang="en-US" smtClean="0">
                <a:latin typeface="Arial" charset="0"/>
              </a:rPr>
              <a:pPr/>
              <a:t>6</a:t>
            </a:fld>
            <a:endParaRPr lang="en-US" smtClean="0"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33CAE999-3A0F-472D-A573-2A4D18B77D86}" type="slidenum">
              <a:rPr lang="en-US" smtClean="0">
                <a:latin typeface="Arial" charset="0"/>
              </a:rPr>
              <a:pPr/>
              <a:t>7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E6C09D4D-636B-4F17-8224-3A5160335492}" type="slidenum">
              <a:rPr lang="en-US" smtClean="0">
                <a:latin typeface="Arial" charset="0"/>
              </a:rPr>
              <a:pPr/>
              <a:t>8</a:t>
            </a:fld>
            <a:endParaRPr lang="en-US" smtClean="0">
              <a:latin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29890FC2-C6C6-4D29-B078-61770CAFF1EB}" type="slidenum">
              <a:rPr lang="en-US" smtClean="0">
                <a:latin typeface="Arial" charset="0"/>
              </a:rPr>
              <a:pPr/>
              <a:t>12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29890FC2-C6C6-4D29-B078-61770CAFF1EB}" type="slidenum">
              <a:rPr lang="en-US" smtClean="0">
                <a:latin typeface="Arial" charset="0"/>
              </a:rPr>
              <a:pPr/>
              <a:t>13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29890FC2-C6C6-4D29-B078-61770CAFF1EB}" type="slidenum">
              <a:rPr lang="en-US" smtClean="0">
                <a:latin typeface="Arial" charset="0"/>
              </a:rPr>
              <a:pPr/>
              <a:t>14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29890FC2-C6C6-4D29-B078-61770CAFF1EB}" type="slidenum">
              <a:rPr lang="en-US" smtClean="0">
                <a:latin typeface="Arial" charset="0"/>
              </a:rPr>
              <a:pPr/>
              <a:t>15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40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C0A7440E-3FB2-4EEA-AB58-42C967D66B70}" type="slidenum">
              <a:rPr lang="en-US" smtClean="0">
                <a:latin typeface="Arial" charset="0"/>
              </a:rPr>
              <a:pPr/>
              <a:t>21</a:t>
            </a:fld>
            <a:endParaRPr lang="en-US" smtClean="0">
              <a:latin typeface="Arial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9613"/>
            <a:ext cx="4668837" cy="3503612"/>
          </a:xfrm>
          <a:ln w="12700" cap="flat">
            <a:solidFill>
              <a:schemeClr val="tx1"/>
            </a:solidFill>
          </a:ln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563" y="4454525"/>
            <a:ext cx="5187950" cy="4222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115" tIns="47557" rIns="95115" bIns="47557"/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BFA6CF86-84CB-4ACD-AF37-FD3431ACC03C}" type="slidenum">
              <a:rPr lang="en-US" smtClean="0">
                <a:latin typeface="Arial" charset="0"/>
              </a:rPr>
              <a:pPr/>
              <a:t>22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4BCFA419-4044-465C-847F-76D5F7977BAA}" type="slidenum">
              <a:rPr lang="en-US" smtClean="0">
                <a:latin typeface="Arial" charset="0"/>
              </a:rPr>
              <a:pPr/>
              <a:t>23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14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78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57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04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55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47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5DDA78BF-BF56-4429-9D42-B1E922FB8294}" type="slidenum">
              <a:rPr lang="en-US" smtClean="0">
                <a:latin typeface="Arial" charset="0"/>
              </a:rPr>
              <a:pPr/>
              <a:t>42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612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0A932AAC-EB49-43DB-AE3E-0A8971C8D84B}" type="slidenum">
              <a:rPr lang="en-US" smtClean="0">
                <a:latin typeface="Arial" charset="0"/>
              </a:rPr>
              <a:pPr/>
              <a:t>46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52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804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99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99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51E69D-1DCC-4C30-94A1-C943AF58F86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9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/>
        </p:nvSpPr>
        <p:spPr>
          <a:xfrm>
            <a:off x="0" y="571500"/>
            <a:ext cx="2214563" cy="6286500"/>
          </a:xfrm>
          <a:prstGeom prst="rect">
            <a:avLst/>
          </a:prstGeom>
          <a:solidFill>
            <a:srgbClr val="EEF8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7" descr="pic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2214563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ECOH FO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8763"/>
            <a:ext cx="914400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tit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571500"/>
            <a:ext cx="47148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6858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E8F3ED"/>
                </a:solidFill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00C0C24-18D7-4E28-8F4D-873B2316E1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4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/>
        </p:nvSpPr>
        <p:spPr>
          <a:xfrm>
            <a:off x="0" y="571500"/>
            <a:ext cx="2214563" cy="6286500"/>
          </a:xfrm>
          <a:prstGeom prst="rect">
            <a:avLst/>
          </a:prstGeom>
          <a:solidFill>
            <a:srgbClr val="EEF8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 descr="ECOH FO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8763"/>
            <a:ext cx="914400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6858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82296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itle Placeholder 8"/>
          <p:cNvSpPr>
            <a:spLocks noGrp="1"/>
          </p:cNvSpPr>
          <p:nvPr>
            <p:ph type="title"/>
          </p:nvPr>
        </p:nvSpPr>
        <p:spPr>
          <a:xfrm>
            <a:off x="381000" y="1676400"/>
            <a:ext cx="8229600" cy="1143000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8777288" y="6248400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8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0" y="571500"/>
            <a:ext cx="2214563" cy="6286500"/>
          </a:xfrm>
          <a:prstGeom prst="rect">
            <a:avLst/>
          </a:prstGeom>
          <a:solidFill>
            <a:srgbClr val="EEF8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3" descr="ECOH FO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8763"/>
            <a:ext cx="914400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6858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9A5893-3016-40D3-867B-4B572F770E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28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5F147-E193-4236-99AA-C7DADFE0AF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69310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229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B40D4-2152-4E64-9724-0343345600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7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CFE734-A12F-4383-A73B-CB061104C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2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0"/>
            <a:ext cx="21336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5379A-6D66-4120-9FFC-D90B1715EC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70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0"/>
            <a:ext cx="21336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Lucida Sans Unicode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0EA57-01DC-4C86-8D15-312DD0085D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7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90600" y="16764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CA" noProof="0" smtClean="0"/>
          </a:p>
        </p:txBody>
      </p:sp>
    </p:spTree>
    <p:extLst>
      <p:ext uri="{BB962C8B-B14F-4D97-AF65-F5344CB8AC3E}">
        <p14:creationId xmlns:p14="http://schemas.microsoft.com/office/powerpoint/2010/main" val="280914704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Kalinga" pitchFamily="34" charset="0"/>
                <a:ea typeface="+mj-ea"/>
                <a:cs typeface="Kaling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C76C-2079-4356-987E-E40D80A7B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93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990600" y="1676400"/>
            <a:ext cx="38100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30246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00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34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55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066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00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983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194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103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04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487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5/18/2011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11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/>
          <p:cNvSpPr/>
          <p:nvPr/>
        </p:nvSpPr>
        <p:spPr>
          <a:xfrm>
            <a:off x="0" y="571500"/>
            <a:ext cx="2214563" cy="6286500"/>
          </a:xfrm>
          <a:prstGeom prst="rect">
            <a:avLst/>
          </a:prstGeom>
          <a:solidFill>
            <a:srgbClr val="EEF8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9" name="Picture 3" descr="ECOH FOO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8763"/>
            <a:ext cx="914400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6372770" cy="63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81000" y="16764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2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381000" y="3124200"/>
            <a:ext cx="8229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689BD1A7-D833-4B74-A820-3A5F4E4EB9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7" r:id="rId9"/>
    <p:sldLayoutId id="2147483908" r:id="rId10"/>
    <p:sldLayoutId id="214748392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Kalinga" pitchFamily="34" charset="0"/>
          <a:ea typeface="+mj-ea"/>
          <a:cs typeface="Kaling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6291C2D-1029-4D12-A661-55A6BFE85EB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3E15DC36-EE10-41F6-A5D2-703C3F0C3CC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12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andsafetycatalyst.com/" TargetMode="External"/><Relationship Id="rId2" Type="http://schemas.openxmlformats.org/officeDocument/2006/relationships/hyperlink" Target="http://www.ecoh.c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andsafetycatalys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althandsafetycatalyst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sib.on.ca/wsib/wsibsite.nsf/LookupFiles/DownloadableFileBusinessResultsThroughHealth&amp;Safety/$File/Biz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sib.on.ca/wsib/wsibsite.nsf/LookupFiles/DownloadableFileBusinessResultsThroughHealth&amp;Safety/$File/Biz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wmf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psych.hanover.edu/classes/cognition/papers/tversky81.pdf" TargetMode="Externa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?term=%22Kankaanp%C3%A4%C3%A4%20E%22%5bAuthor%5d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hyperlink" Target="http://www.stickk.com/" TargetMode="Externa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passporttosafety.com/" TargetMode="External"/><Relationship Id="rId5" Type="http://schemas.openxmlformats.org/officeDocument/2006/relationships/hyperlink" Target="http://www.mysafework.com/" TargetMode="External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journal/00014575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direct.com/science?_ob=PublicationURL&amp;_tockey=#TOC#5794#2010#999579994#2128741#FLA#&amp;_cdi=5794&amp;_pubType=J&amp;view=c&amp;_auth=y&amp;_acct=C000050221&amp;_version=1&amp;_urlVersion=0&amp;_userid=10&amp;md5=bb37dff92ed7e44e6668bf5f839bdd6d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mostofus.org/index.php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?_ob=PublicationURL&amp;_tockey=#TOC#7195#2011#999839998#2902786#FLP#&amp;_cdi=7195&amp;_pubType=J&amp;view=c&amp;_auth=y&amp;_acct=C000050221&amp;_version=1&amp;_urlVersion=0&amp;_userid=10&amp;md5=d93086d9fe64fd4c6f794558738a1396" TargetMode="External"/><Relationship Id="rId2" Type="http://schemas.openxmlformats.org/officeDocument/2006/relationships/hyperlink" Target="http://www.sciencedirect.com/science/journal/10768998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hyperlink" Target="http://www.healthandsafetycatalyst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ecoh.ca/" TargetMode="External"/><Relationship Id="rId5" Type="http://schemas.openxmlformats.org/officeDocument/2006/relationships/hyperlink" Target="mailto:mlevitsky@ecoh.ca" TargetMode="External"/><Relationship Id="rId4" Type="http://schemas.openxmlformats.org/officeDocument/2006/relationships/hyperlink" Target="mailto:omalik@ecoh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/>
          </p:cNvSpPr>
          <p:nvPr>
            <p:ph type="ctrTitle"/>
          </p:nvPr>
        </p:nvSpPr>
        <p:spPr>
          <a:xfrm>
            <a:off x="899592" y="1700808"/>
            <a:ext cx="7772400" cy="21901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600" dirty="0" smtClean="0"/>
              <a:t>Health and</a:t>
            </a:r>
            <a:br>
              <a:rPr lang="en-US" sz="4600" dirty="0" smtClean="0"/>
            </a:br>
            <a:r>
              <a:rPr lang="en-US" sz="4600" dirty="0" smtClean="0"/>
              <a:t> Safety Culture:</a:t>
            </a:r>
            <a:br>
              <a:rPr lang="en-US" sz="4600" dirty="0" smtClean="0"/>
            </a:br>
            <a:r>
              <a:rPr lang="en-US" sz="4600" dirty="0" smtClean="0"/>
              <a:t>Motivation and Influence</a:t>
            </a:r>
          </a:p>
        </p:txBody>
      </p:sp>
      <p:sp>
        <p:nvSpPr>
          <p:cNvPr id="6147" name="Rectangle 5"/>
          <p:cNvSpPr>
            <a:spLocks noGrp="1"/>
          </p:cNvSpPr>
          <p:nvPr>
            <p:ph type="subTitle" idx="1"/>
          </p:nvPr>
        </p:nvSpPr>
        <p:spPr>
          <a:xfrm>
            <a:off x="1835696" y="3933056"/>
            <a:ext cx="6400800" cy="1752600"/>
          </a:xfrm>
        </p:spPr>
        <p:txBody>
          <a:bodyPr/>
          <a:lstStyle/>
          <a:p>
            <a:r>
              <a:rPr lang="en-US" sz="4400" dirty="0" err="1" smtClean="0"/>
              <a:t>AIHce</a:t>
            </a:r>
            <a:r>
              <a:rPr lang="en-US" sz="4400" dirty="0" smtClean="0"/>
              <a:t> </a:t>
            </a:r>
            <a:r>
              <a:rPr lang="en-US" sz="6000" dirty="0" smtClean="0"/>
              <a:t>2011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Marianne </a:t>
            </a:r>
            <a:r>
              <a:rPr lang="en-US" sz="2200" dirty="0" err="1" smtClean="0"/>
              <a:t>Levitsky</a:t>
            </a: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Om Malik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ECOH Management, Inc.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5949280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www.ecoh.ca</a:t>
            </a:r>
            <a:r>
              <a:rPr lang="en-US" dirty="0"/>
              <a:t>   </a:t>
            </a:r>
            <a:r>
              <a:rPr lang="en-US" dirty="0" smtClean="0"/>
              <a:t>                  </a:t>
            </a:r>
            <a:r>
              <a:rPr lang="en-US" dirty="0" smtClean="0">
                <a:hlinkClick r:id="rId3"/>
              </a:rPr>
              <a:t>www.healthandsafetycatalyst.com</a:t>
            </a:r>
            <a:r>
              <a:rPr lang="en-US" dirty="0" smtClean="0"/>
              <a:t> 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We?</a:t>
            </a:r>
          </a:p>
        </p:txBody>
      </p:sp>
      <p:sp>
        <p:nvSpPr>
          <p:cNvPr id="7171" name="Rectangle 3"/>
          <p:cNvSpPr>
            <a:spLocks noGrp="1"/>
          </p:cNvSpPr>
          <p:nvPr>
            <p:ph idx="4294967295"/>
          </p:nvPr>
        </p:nvSpPr>
        <p:spPr>
          <a:xfrm>
            <a:off x="914400" y="2564904"/>
            <a:ext cx="8229600" cy="4389437"/>
          </a:xfrm>
        </p:spPr>
        <p:txBody>
          <a:bodyPr/>
          <a:lstStyle/>
          <a:p>
            <a:r>
              <a:rPr lang="en-US" dirty="0" smtClean="0"/>
              <a:t>Om Malik: CEO of ECOH Management, Inc., Toronto</a:t>
            </a:r>
          </a:p>
          <a:p>
            <a:r>
              <a:rPr lang="en-US" dirty="0" smtClean="0"/>
              <a:t>Marianne </a:t>
            </a:r>
            <a:r>
              <a:rPr lang="en-US" dirty="0" err="1" smtClean="0"/>
              <a:t>Levitsky</a:t>
            </a:r>
            <a:r>
              <a:rPr lang="en-US" dirty="0" smtClean="0"/>
              <a:t>: Senior Industrial Hygienist, ECOH Management, Inc.</a:t>
            </a:r>
          </a:p>
          <a:p>
            <a:r>
              <a:rPr lang="en-US" dirty="0" smtClean="0"/>
              <a:t>Both previously senior management, Ontario Ministry of </a:t>
            </a:r>
            <a:r>
              <a:rPr lang="en-US" dirty="0" err="1" smtClean="0"/>
              <a:t>Labour</a:t>
            </a:r>
            <a:r>
              <a:rPr lang="en-US" dirty="0" smtClean="0"/>
              <a:t>/Workplace Safety and Insurance Board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Overview: How can OHS professionals influence  Health and Safety Culture?</a:t>
            </a:r>
            <a:br>
              <a:rPr lang="en-US" sz="3200" dirty="0" smtClean="0"/>
            </a:br>
            <a:endParaRPr lang="en-US" sz="32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470095-FC32-4D97-A59B-D9AB1FBBE70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2780928"/>
            <a:ext cx="8568952" cy="4389438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Review: What is health and safety culture?</a:t>
            </a:r>
          </a:p>
          <a:p>
            <a:r>
              <a:rPr lang="en-US" sz="2800" dirty="0"/>
              <a:t>How Can We Assess It?</a:t>
            </a:r>
          </a:p>
          <a:p>
            <a:r>
              <a:rPr lang="en-US" sz="2800" dirty="0"/>
              <a:t>How Can We Influence It?</a:t>
            </a:r>
          </a:p>
          <a:p>
            <a:pPr lvl="1"/>
            <a:r>
              <a:rPr lang="en-US" sz="2400" dirty="0" smtClean="0"/>
              <a:t>Whom do we need to influence?</a:t>
            </a:r>
          </a:p>
          <a:p>
            <a:pPr lvl="1"/>
            <a:r>
              <a:rPr lang="en-US" sz="2400" dirty="0" smtClean="0"/>
              <a:t>Motivation</a:t>
            </a:r>
          </a:p>
          <a:p>
            <a:r>
              <a:rPr lang="en-US" sz="2800" dirty="0" smtClean="0"/>
              <a:t>Interventions: what works?</a:t>
            </a:r>
          </a:p>
          <a:p>
            <a:pPr marL="109537" indent="0">
              <a:buNone/>
            </a:pPr>
            <a:r>
              <a:rPr lang="en-US" sz="2400" dirty="0" smtClean="0"/>
              <a:t>Slides will be available on </a:t>
            </a:r>
            <a:r>
              <a:rPr lang="en-US" sz="2400" dirty="0" smtClean="0">
                <a:hlinkClick r:id="rId3"/>
              </a:rPr>
              <a:t>www.healthandsafetycatalyst.com</a:t>
            </a:r>
            <a:r>
              <a:rPr lang="en-US" sz="2400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3894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800" smtClean="0"/>
              <a:t>Experience in safety culture research and social marketing</a:t>
            </a:r>
          </a:p>
          <a:p>
            <a:pPr>
              <a:lnSpc>
                <a:spcPct val="90000"/>
              </a:lnSpc>
            </a:pPr>
            <a:r>
              <a:rPr lang="en-US" sz="3800" smtClean="0"/>
              <a:t>Skeptical enthusiasm: no silver bullets</a:t>
            </a:r>
          </a:p>
          <a:p>
            <a:pPr>
              <a:lnSpc>
                <a:spcPct val="90000"/>
              </a:lnSpc>
            </a:pPr>
            <a:r>
              <a:rPr lang="en-US" sz="3800" smtClean="0"/>
              <a:t>Focus on how OHS professionals can influence their organizations</a:t>
            </a:r>
          </a:p>
          <a:p>
            <a:pPr>
              <a:lnSpc>
                <a:spcPct val="90000"/>
              </a:lnSpc>
            </a:pPr>
            <a:r>
              <a:rPr lang="en-US" sz="3800" smtClean="0"/>
              <a:t>Cross-pollinator: what can we learn from other disciplines?</a:t>
            </a:r>
          </a:p>
        </p:txBody>
      </p:sp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Perspective</a:t>
            </a:r>
          </a:p>
        </p:txBody>
      </p:sp>
      <p:pic>
        <p:nvPicPr>
          <p:cNvPr id="9220" name="Picture 6" descr="MCNA01049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5500688"/>
            <a:ext cx="1435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Review: What is Health and Safety Culture?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4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843317"/>
            <a:ext cx="8229600" cy="1143000"/>
          </a:xfrm>
        </p:spPr>
        <p:txBody>
          <a:bodyPr/>
          <a:lstStyle/>
          <a:p>
            <a:pPr eaLnBrk="1" hangingPunct="1"/>
            <a:r>
              <a:rPr lang="en-US" sz="3400" dirty="0" smtClean="0"/>
              <a:t>Safety Culture Is Viewed As An Aspect Of Organizational Culture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3C798-C028-402F-AE69-D7E9F771BF3F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395288" y="1989138"/>
            <a:ext cx="83534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800" dirty="0" smtClean="0">
                <a:latin typeface="Arial" charset="0"/>
              </a:rPr>
              <a:t>“…the </a:t>
            </a:r>
            <a:r>
              <a:rPr lang="en-US" sz="2800" dirty="0">
                <a:latin typeface="Arial" charset="0"/>
              </a:rPr>
              <a:t>basic </a:t>
            </a:r>
            <a:r>
              <a:rPr lang="en-US" sz="2800" b="1" dirty="0">
                <a:solidFill>
                  <a:srgbClr val="FF0066"/>
                </a:solidFill>
                <a:latin typeface="Arial" charset="0"/>
              </a:rPr>
              <a:t>values, norms, beliefs, and practices</a:t>
            </a:r>
            <a:r>
              <a:rPr lang="en-US" sz="2800" dirty="0">
                <a:latin typeface="Arial" charset="0"/>
              </a:rPr>
              <a:t> that characterize the functioning of a particular institution…defines the assumptions that employees make as they carry out their work…a powerful force that persists through reorganizations and the departure of key personnel.”</a:t>
            </a:r>
          </a:p>
          <a:p>
            <a:pPr algn="l" eaLnBrk="1" hangingPunct="1"/>
            <a:endParaRPr lang="en-US" sz="2800" dirty="0">
              <a:latin typeface="Arial" charset="0"/>
            </a:endParaRPr>
          </a:p>
          <a:p>
            <a:pPr algn="l" eaLnBrk="1" hangingPunct="1"/>
            <a:r>
              <a:rPr lang="en-US" sz="2800" dirty="0">
                <a:latin typeface="Arial" charset="0"/>
              </a:rPr>
              <a:t> Columbia Accident Investigation Board</a:t>
            </a:r>
          </a:p>
        </p:txBody>
      </p:sp>
    </p:spTree>
    <p:extLst>
      <p:ext uri="{BB962C8B-B14F-4D97-AF65-F5344CB8AC3E}">
        <p14:creationId xmlns:p14="http://schemas.microsoft.com/office/powerpoint/2010/main" val="194526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7632AE-3F81-4999-9431-2491D47E806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416312"/>
              </p:ext>
            </p:extLst>
          </p:nvPr>
        </p:nvGraphicFramePr>
        <p:xfrm>
          <a:off x="-1857420" y="200024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082002"/>
              </p:ext>
            </p:extLst>
          </p:nvPr>
        </p:nvGraphicFramePr>
        <p:xfrm>
          <a:off x="2857488" y="200024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2786062" y="1169379"/>
            <a:ext cx="3571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/>
              <a:t>“SHARED values, attitudes and beliefs  that shape health and safety practice”</a:t>
            </a:r>
          </a:p>
        </p:txBody>
      </p:sp>
    </p:spTree>
    <p:extLst>
      <p:ext uri="{BB962C8B-B14F-4D97-AF65-F5344CB8AC3E}">
        <p14:creationId xmlns:p14="http://schemas.microsoft.com/office/powerpoint/2010/main" val="90347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Also described as…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3528" y="1268760"/>
            <a:ext cx="8229600" cy="4389437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“The way we do things around here”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“What the workers do when the boss isn’t around”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B4DAF-E3E8-4E1B-9464-96F0683E4405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2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16099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Commonly invoked as a general  explanation for why people do what they do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/>
          <a:stretch/>
        </p:blipFill>
        <p:spPr bwMode="auto">
          <a:xfrm>
            <a:off x="0" y="1124744"/>
            <a:ext cx="6796907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616" y="1628800"/>
            <a:ext cx="54436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4427983" y="4437112"/>
            <a:ext cx="6022877" cy="1080120"/>
          </a:xfrm>
          <a:prstGeom prst="ellips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7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755576" y="1772816"/>
            <a:ext cx="7200800" cy="1800200"/>
          </a:xfrm>
          <a:ln>
            <a:miter lim="800000"/>
            <a:headEnd/>
            <a:tailEnd/>
          </a:ln>
        </p:spPr>
        <p:txBody>
          <a:bodyPr tIns="0" rIns="18288"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600" b="1" kern="1200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5600" b="1" kern="1200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600" b="1" kern="1200" dirty="0">
                <a:solidFill>
                  <a:schemeClr val="bg2">
                    <a:lumMod val="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So if you’re not the CEO, how do you influence health and safety culture?</a:t>
            </a:r>
            <a:r>
              <a:rPr lang="en-US" sz="5600" b="1" kern="1200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5600" b="1" kern="1200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5600" b="1" kern="1200" dirty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0963" name="Rectangle 4"/>
          <p:cNvSpPr>
            <a:spLocks noGrp="1"/>
          </p:cNvSpPr>
          <p:nvPr>
            <p:ph type="subTitle" idx="4294967295"/>
          </p:nvPr>
        </p:nvSpPr>
        <p:spPr>
          <a:xfrm>
            <a:off x="755576" y="4365104"/>
            <a:ext cx="7854950" cy="1752600"/>
          </a:xfrm>
          <a:noFill/>
        </p:spPr>
        <p:txBody>
          <a:bodyPr lIns="0" rIns="18288"/>
          <a:lstStyle/>
          <a:p>
            <a:pPr marL="495300" indent="-495300" algn="ctr">
              <a:buFont typeface="Wingdings 2" pitchFamily="18" charset="2"/>
              <a:buNone/>
            </a:pPr>
            <a:r>
              <a:rPr lang="en-US" sz="3800" dirty="0" smtClean="0">
                <a:solidFill>
                  <a:schemeClr val="tx2"/>
                </a:solidFill>
              </a:rPr>
              <a:t>Assess and Diagnose</a:t>
            </a:r>
          </a:p>
          <a:p>
            <a:pPr marL="495300" indent="-495300" algn="ctr">
              <a:buFont typeface="Wingdings 2" pitchFamily="18" charset="2"/>
              <a:buNone/>
            </a:pPr>
            <a:r>
              <a:rPr lang="en-US" sz="3800" dirty="0" smtClean="0">
                <a:solidFill>
                  <a:schemeClr val="tx2"/>
                </a:solidFill>
              </a:rPr>
              <a:t>Motivate and  Influence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/>
          </p:cNvSpPr>
          <p:nvPr>
            <p:ph type="ctrTitle"/>
          </p:nvPr>
        </p:nvSpPr>
        <p:spPr>
          <a:xfrm>
            <a:off x="611188" y="1628775"/>
            <a:ext cx="7772400" cy="1470025"/>
          </a:xfrm>
        </p:spPr>
        <p:txBody>
          <a:bodyPr/>
          <a:lstStyle/>
          <a:p>
            <a:pPr algn="ctr"/>
            <a:r>
              <a:rPr lang="en-US" smtClean="0"/>
              <a:t>Assess and Diagnose</a:t>
            </a:r>
          </a:p>
        </p:txBody>
      </p:sp>
      <p:sp>
        <p:nvSpPr>
          <p:cNvPr id="41987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fld id="{DE5AF8D0-C51A-4ABC-B449-9EB600AC14E6}" type="slidenum">
              <a:rPr lang="en-US" sz="1400">
                <a:latin typeface="+mn-lt"/>
              </a:rPr>
              <a:pPr algn="r" eaLnBrk="1" hangingPunct="1">
                <a:defRPr/>
              </a:pPr>
              <a:t>12</a:t>
            </a:fld>
            <a:endParaRPr lang="en-US" sz="1400">
              <a:latin typeface="+mn-lt"/>
            </a:endParaRP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103688" y="6092825"/>
            <a:ext cx="5040312" cy="581025"/>
          </a:xfrm>
        </p:spPr>
        <p:txBody>
          <a:bodyPr lIns="91440" rIns="91440" bIns="45720" anchor="ctr">
            <a:normAutofit fontScale="90000"/>
          </a:bodyPr>
          <a:lstStyle/>
          <a:p>
            <a:pPr eaLnBrk="1" hangingPunct="1"/>
            <a:r>
              <a:rPr lang="en-US" sz="1900" smtClean="0"/>
              <a:t>UK HSE Safety Culture Maturity Model</a:t>
            </a:r>
            <a:r>
              <a:rPr lang="en-US" sz="4600" smtClean="0"/>
              <a:t> </a:t>
            </a:r>
          </a:p>
        </p:txBody>
      </p:sp>
      <p:pic>
        <p:nvPicPr>
          <p:cNvPr id="4506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404813"/>
            <a:ext cx="7302500" cy="5637212"/>
          </a:xfrm>
          <a:noFill/>
        </p:spPr>
      </p:pic>
      <p:sp>
        <p:nvSpPr>
          <p:cNvPr id="2" name="Right Arrow 1"/>
          <p:cNvSpPr/>
          <p:nvPr/>
        </p:nvSpPr>
        <p:spPr>
          <a:xfrm rot="3441541">
            <a:off x="1158934" y="4116813"/>
            <a:ext cx="1008112" cy="72008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8814" y="692696"/>
            <a:ext cx="15841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Compliance-based; safety not seen as a key business activity, safety department seen as responsible for OHS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04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fld id="{DE5AF8D0-C51A-4ABC-B449-9EB600AC14E6}" type="slidenum">
              <a:rPr lang="en-US" sz="1400">
                <a:latin typeface="+mn-lt"/>
              </a:rPr>
              <a:pPr algn="r" eaLnBrk="1" hangingPunct="1">
                <a:defRPr/>
              </a:pPr>
              <a:t>13</a:t>
            </a:fld>
            <a:endParaRPr lang="en-US" sz="1400">
              <a:latin typeface="+mn-lt"/>
            </a:endParaRP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103688" y="6092825"/>
            <a:ext cx="5040312" cy="581025"/>
          </a:xfrm>
        </p:spPr>
        <p:txBody>
          <a:bodyPr lIns="91440" rIns="91440" bIns="45720" anchor="ctr">
            <a:normAutofit fontScale="90000"/>
          </a:bodyPr>
          <a:lstStyle/>
          <a:p>
            <a:pPr eaLnBrk="1" hangingPunct="1"/>
            <a:r>
              <a:rPr lang="en-US" sz="1900" smtClean="0"/>
              <a:t>UK HSE Safety Culture Maturity Model</a:t>
            </a:r>
            <a:r>
              <a:rPr lang="en-US" sz="4600" smtClean="0"/>
              <a:t> </a:t>
            </a:r>
          </a:p>
        </p:txBody>
      </p:sp>
      <p:pic>
        <p:nvPicPr>
          <p:cNvPr id="4506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404813"/>
            <a:ext cx="7302500" cy="5637212"/>
          </a:xfrm>
          <a:noFill/>
        </p:spPr>
      </p:pic>
      <p:sp>
        <p:nvSpPr>
          <p:cNvPr id="2" name="Right Arrow 1"/>
          <p:cNvSpPr/>
          <p:nvPr/>
        </p:nvSpPr>
        <p:spPr>
          <a:xfrm rot="3441541">
            <a:off x="2407638" y="3183549"/>
            <a:ext cx="1008112" cy="72008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7504" y="1844824"/>
            <a:ext cx="232727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Procedure-based,  reactive, injuries perceived to be caused by worker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476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fld id="{DE5AF8D0-C51A-4ABC-B449-9EB600AC14E6}" type="slidenum">
              <a:rPr lang="en-US" sz="1400">
                <a:latin typeface="+mn-lt"/>
              </a:rPr>
              <a:pPr algn="r" eaLnBrk="1" hangingPunct="1">
                <a:defRPr/>
              </a:pPr>
              <a:t>14</a:t>
            </a:fld>
            <a:endParaRPr lang="en-US" sz="1400">
              <a:latin typeface="+mn-lt"/>
            </a:endParaRP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103688" y="6092825"/>
            <a:ext cx="5040312" cy="581025"/>
          </a:xfrm>
        </p:spPr>
        <p:txBody>
          <a:bodyPr lIns="91440" rIns="91440" bIns="45720" anchor="ctr">
            <a:normAutofit fontScale="90000"/>
          </a:bodyPr>
          <a:lstStyle/>
          <a:p>
            <a:pPr eaLnBrk="1" hangingPunct="1"/>
            <a:r>
              <a:rPr lang="en-US" sz="1900" smtClean="0"/>
              <a:t>UK HSE Safety Culture Maturity Model</a:t>
            </a:r>
            <a:r>
              <a:rPr lang="en-US" sz="4600" smtClean="0"/>
              <a:t> </a:t>
            </a:r>
          </a:p>
        </p:txBody>
      </p:sp>
      <p:pic>
        <p:nvPicPr>
          <p:cNvPr id="4506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404813"/>
            <a:ext cx="7302500" cy="5637212"/>
          </a:xfrm>
          <a:noFill/>
        </p:spPr>
      </p:pic>
      <p:sp>
        <p:nvSpPr>
          <p:cNvPr id="2" name="Right Arrow 1"/>
          <p:cNvSpPr/>
          <p:nvPr/>
        </p:nvSpPr>
        <p:spPr>
          <a:xfrm rot="3441541">
            <a:off x="4426973" y="951302"/>
            <a:ext cx="1008112" cy="72008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e 2"/>
          <p:cNvSpPr/>
          <p:nvPr/>
        </p:nvSpPr>
        <p:spPr>
          <a:xfrm rot="13901087">
            <a:off x="5106165" y="258217"/>
            <a:ext cx="434071" cy="3182885"/>
          </a:xfrm>
          <a:prstGeom prst="rightBrace">
            <a:avLst/>
          </a:prstGeom>
          <a:ln w="4762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26399" y="908720"/>
            <a:ext cx="324036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Increasing engagement of staff, management acceptance of responsibility for H&amp;S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840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fld id="{DE5AF8D0-C51A-4ABC-B449-9EB600AC14E6}" type="slidenum">
              <a:rPr lang="en-US" sz="1400">
                <a:latin typeface="+mn-lt"/>
              </a:rPr>
              <a:pPr algn="r" eaLnBrk="1" hangingPunct="1">
                <a:defRPr/>
              </a:pPr>
              <a:t>15</a:t>
            </a:fld>
            <a:endParaRPr lang="en-US" sz="1400">
              <a:latin typeface="+mn-lt"/>
            </a:endParaRP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103688" y="6092825"/>
            <a:ext cx="5040312" cy="581025"/>
          </a:xfrm>
        </p:spPr>
        <p:txBody>
          <a:bodyPr lIns="91440" rIns="91440" bIns="45720" anchor="ctr">
            <a:normAutofit fontScale="90000"/>
          </a:bodyPr>
          <a:lstStyle/>
          <a:p>
            <a:pPr eaLnBrk="1" hangingPunct="1"/>
            <a:r>
              <a:rPr lang="en-US" sz="1900" smtClean="0"/>
              <a:t>UK HSE Safety Culture Maturity Model</a:t>
            </a:r>
            <a:r>
              <a:rPr lang="en-US" sz="4600" smtClean="0"/>
              <a:t> </a:t>
            </a:r>
          </a:p>
        </p:txBody>
      </p:sp>
      <p:pic>
        <p:nvPicPr>
          <p:cNvPr id="4506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404813"/>
            <a:ext cx="7302500" cy="5637212"/>
          </a:xfrm>
          <a:noFill/>
        </p:spPr>
      </p:pic>
      <p:sp>
        <p:nvSpPr>
          <p:cNvPr id="2" name="Right Arrow 1"/>
          <p:cNvSpPr/>
          <p:nvPr/>
        </p:nvSpPr>
        <p:spPr>
          <a:xfrm rot="3441541">
            <a:off x="4426973" y="951302"/>
            <a:ext cx="1008112" cy="72008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e 2"/>
          <p:cNvSpPr/>
          <p:nvPr/>
        </p:nvSpPr>
        <p:spPr>
          <a:xfrm rot="13901087">
            <a:off x="5106165" y="258217"/>
            <a:ext cx="434071" cy="3182885"/>
          </a:xfrm>
          <a:prstGeom prst="rightBrace">
            <a:avLst/>
          </a:prstGeom>
          <a:ln w="4762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26399" y="908720"/>
            <a:ext cx="324036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Increasing engagement of staff, management acceptance of responsibility for H&amp;S</a:t>
            </a:r>
            <a:endParaRPr lang="en-US" dirty="0"/>
          </a:p>
        </p:txBody>
      </p:sp>
      <p:pic>
        <p:nvPicPr>
          <p:cNvPr id="1027" name="Picture 3" descr="C:\Users\mlevitsky\AppData\Local\Microsoft\Windows\Temporary Internet Files\Content.IE5\4GH6E9H7\MC90044183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487" y="3006623"/>
            <a:ext cx="908950" cy="90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2204864"/>
            <a:ext cx="17281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leap between Level 2 and Level 3 from a rule-based to an engagement-based mindset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07504" y="4900017"/>
            <a:ext cx="1321297" cy="1345208"/>
            <a:chOff x="107504" y="4900017"/>
            <a:chExt cx="1321297" cy="1345208"/>
          </a:xfrm>
        </p:grpSpPr>
        <p:grpSp>
          <p:nvGrpSpPr>
            <p:cNvPr id="17" name="Group 16"/>
            <p:cNvGrpSpPr/>
            <p:nvPr/>
          </p:nvGrpSpPr>
          <p:grpSpPr>
            <a:xfrm rot="16200000">
              <a:off x="298997" y="5115421"/>
              <a:ext cx="1345207" cy="914400"/>
              <a:chOff x="143456" y="5384718"/>
              <a:chExt cx="1345207" cy="914400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143456" y="5386073"/>
                <a:ext cx="430807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Elbow Connector 12"/>
              <p:cNvCxnSpPr/>
              <p:nvPr/>
            </p:nvCxnSpPr>
            <p:spPr>
              <a:xfrm rot="16200000" flipH="1">
                <a:off x="574263" y="5384718"/>
                <a:ext cx="914400" cy="914400"/>
              </a:xfrm>
              <a:prstGeom prst="bentConnector3">
                <a:avLst>
                  <a:gd name="adj1" fmla="val 50000"/>
                </a:avLst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Straight Connector 18"/>
            <p:cNvCxnSpPr/>
            <p:nvPr/>
          </p:nvCxnSpPr>
          <p:spPr>
            <a:xfrm>
              <a:off x="107504" y="6245225"/>
              <a:ext cx="406897" cy="0"/>
            </a:xfrm>
            <a:prstGeom prst="line">
              <a:avLst/>
            </a:prstGeom>
            <a:ln w="4762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5893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924944"/>
            <a:ext cx="8229600" cy="3505200"/>
          </a:xfrm>
        </p:spPr>
        <p:txBody>
          <a:bodyPr/>
          <a:lstStyle/>
          <a:p>
            <a:r>
              <a:rPr lang="en-US" dirty="0" err="1" smtClean="0"/>
              <a:t>Antonsen</a:t>
            </a:r>
            <a:r>
              <a:rPr lang="en-US" dirty="0" smtClean="0"/>
              <a:t>: </a:t>
            </a:r>
            <a:r>
              <a:rPr lang="en-US" b="1" dirty="0"/>
              <a:t>Safety Culture Assessment: A Mission </a:t>
            </a:r>
            <a:r>
              <a:rPr lang="en-US" b="1" dirty="0" smtClean="0"/>
              <a:t>Impossible?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After a disaster, one can always find safety culture problems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Assessing safety culture: How predictive are safety climate surveys?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3505200"/>
          </a:xfrm>
        </p:spPr>
        <p:txBody>
          <a:bodyPr/>
          <a:lstStyle/>
          <a:p>
            <a:r>
              <a:rPr lang="en-US" sz="2800" dirty="0" smtClean="0"/>
              <a:t>Do your own assessment of management commitment and your organization’s maturity before planning any surveys</a:t>
            </a:r>
          </a:p>
          <a:p>
            <a:r>
              <a:rPr lang="en-US" sz="2800" dirty="0" smtClean="0"/>
              <a:t>Don’t undertake any formal evaluations or safety climate surveys unless there is genuine management commitment to act on the findings.</a:t>
            </a:r>
          </a:p>
          <a:p>
            <a:r>
              <a:rPr lang="en-US" sz="2800" dirty="0" smtClean="0"/>
              <a:t>See </a:t>
            </a:r>
            <a:r>
              <a:rPr lang="en-US" sz="2800" dirty="0" smtClean="0">
                <a:hlinkClick r:id="rId2"/>
              </a:rPr>
              <a:t>www.healthandsafetycatalyst.com</a:t>
            </a:r>
            <a:r>
              <a:rPr lang="en-US" sz="2800" dirty="0" smtClean="0"/>
              <a:t>   for links to free assessment tools.</a:t>
            </a:r>
          </a:p>
        </p:txBody>
      </p:sp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US" dirty="0" smtClean="0"/>
              <a:t>A Word of Advice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A31A3-6F4D-4564-8334-1934F92ECD3D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98072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900" b="1" dirty="0" smtClean="0"/>
              <a:t>Assessing Safety Culture: Indicators</a:t>
            </a:r>
            <a:r>
              <a:rPr lang="en-US" sz="3900" dirty="0" smtClean="0"/>
              <a:t> 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3568" y="1484784"/>
            <a:ext cx="8229600" cy="4752528"/>
          </a:xfrm>
        </p:spPr>
        <p:txBody>
          <a:bodyPr/>
          <a:lstStyle/>
          <a:p>
            <a:r>
              <a:rPr lang="en-US" sz="2400" b="1" dirty="0"/>
              <a:t>Safe </a:t>
            </a:r>
            <a:r>
              <a:rPr lang="en-US" sz="2400" b="1" dirty="0" smtClean="0"/>
              <a:t>behavior </a:t>
            </a:r>
            <a:r>
              <a:rPr lang="en-US" sz="2400" b="1" dirty="0"/>
              <a:t>and </a:t>
            </a:r>
            <a:r>
              <a:rPr lang="en-US" sz="2400" b="1" dirty="0" smtClean="0"/>
              <a:t>conditions</a:t>
            </a:r>
          </a:p>
          <a:p>
            <a:r>
              <a:rPr lang="en-US" sz="2400" b="1" dirty="0" smtClean="0"/>
              <a:t>H&amp;S Management System</a:t>
            </a:r>
            <a:endParaRPr lang="en-US" sz="2400" b="1" dirty="0"/>
          </a:p>
          <a:p>
            <a:pPr eaLnBrk="1" hangingPunct="1"/>
            <a:r>
              <a:rPr lang="en-US" sz="2400" b="1" dirty="0" smtClean="0"/>
              <a:t>Demonstrated management commitment, e.g.</a:t>
            </a:r>
          </a:p>
          <a:p>
            <a:pPr marL="742950" lvl="1" indent="-285750" eaLnBrk="1" hangingPunct="1"/>
            <a:r>
              <a:rPr lang="en-US" sz="2000" dirty="0" smtClean="0"/>
              <a:t>Visible caring and involvement</a:t>
            </a:r>
          </a:p>
          <a:p>
            <a:pPr marL="742950" lvl="1" indent="-285750" eaLnBrk="1" hangingPunct="1"/>
            <a:r>
              <a:rPr lang="en-US" sz="2000" dirty="0" smtClean="0"/>
              <a:t>Safety on meeting agendas </a:t>
            </a:r>
          </a:p>
          <a:p>
            <a:pPr marL="742950" lvl="1" indent="-285750" eaLnBrk="1" hangingPunct="1"/>
            <a:r>
              <a:rPr lang="en-US" sz="2000" dirty="0" smtClean="0"/>
              <a:t>Safe practices are rewarded even when they affect productivity</a:t>
            </a:r>
          </a:p>
          <a:p>
            <a:pPr marL="742950" lvl="1" indent="-285750" eaLnBrk="1" hangingPunct="1"/>
            <a:r>
              <a:rPr lang="en-US" sz="2000" dirty="0" smtClean="0"/>
              <a:t>No mixed messages, finger pointing</a:t>
            </a:r>
          </a:p>
          <a:p>
            <a:pPr eaLnBrk="1" hangingPunct="1"/>
            <a:r>
              <a:rPr lang="en-US" sz="2400" b="1" dirty="0" smtClean="0"/>
              <a:t>Incident, near miss reporting and investigations</a:t>
            </a:r>
          </a:p>
          <a:p>
            <a:r>
              <a:rPr lang="en-US" sz="2400" b="1" dirty="0"/>
              <a:t>Importance of safety in performance reviews</a:t>
            </a:r>
          </a:p>
          <a:p>
            <a:pPr eaLnBrk="1" hangingPunct="1"/>
            <a:r>
              <a:rPr lang="en-US" sz="2400" b="1" dirty="0" smtClean="0"/>
              <a:t>Employee participation</a:t>
            </a:r>
          </a:p>
          <a:p>
            <a:pPr eaLnBrk="1" hangingPunct="1"/>
            <a:r>
              <a:rPr lang="en-US" sz="2400" b="1" dirty="0" smtClean="0"/>
              <a:t>Number of conversations about safety</a:t>
            </a:r>
          </a:p>
          <a:p>
            <a:pPr marL="742950" lvl="1" indent="-285750" eaLnBrk="1" hangingPunct="1"/>
            <a:r>
              <a:rPr lang="en-US" sz="2000" b="1" dirty="0" smtClean="0"/>
              <a:t>Especially between supervisors and workers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2400" b="1" dirty="0" smtClean="0"/>
              <a:t>	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84272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600" dirty="0" smtClean="0"/>
              <a:t>Influencing Safety Culture as an OHS Professional</a:t>
            </a:r>
          </a:p>
        </p:txBody>
      </p:sp>
      <p:sp>
        <p:nvSpPr>
          <p:cNvPr id="56323" name="Rectang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107504" y="2132856"/>
            <a:ext cx="8229600" cy="4248472"/>
          </a:xfrm>
          <a:ln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/>
              <a:t>Work with  the existing culture not against it</a:t>
            </a:r>
          </a:p>
          <a:p>
            <a:r>
              <a:rPr lang="en-US" sz="2800" dirty="0" smtClean="0"/>
              <a:t>Intervention must be appropriate to the maturity stage</a:t>
            </a:r>
          </a:p>
          <a:p>
            <a:r>
              <a:rPr lang="en-US" sz="3600" dirty="0" smtClean="0"/>
              <a:t> </a:t>
            </a:r>
            <a:r>
              <a:rPr lang="en-US" sz="2800" dirty="0" smtClean="0"/>
              <a:t>Prioritize whom to influence</a:t>
            </a:r>
            <a:endParaRPr lang="en-US" sz="3600" dirty="0" smtClean="0"/>
          </a:p>
          <a:p>
            <a:pPr lvl="1"/>
            <a:r>
              <a:rPr lang="en-US" sz="1600" dirty="0" smtClean="0"/>
              <a:t>  </a:t>
            </a:r>
            <a:r>
              <a:rPr lang="en-US" sz="2400" dirty="0" smtClean="0"/>
              <a:t>Top Management?</a:t>
            </a:r>
          </a:p>
          <a:p>
            <a:pPr lvl="1"/>
            <a:r>
              <a:rPr lang="en-US" sz="2400" dirty="0" smtClean="0"/>
              <a:t>  Supervisors?</a:t>
            </a:r>
          </a:p>
          <a:p>
            <a:pPr lvl="1"/>
            <a:r>
              <a:rPr lang="en-US" sz="2400" dirty="0" smtClean="0"/>
              <a:t>  Workers?</a:t>
            </a:r>
          </a:p>
        </p:txBody>
      </p:sp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Interventions to motivate and influence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C2753-92B6-4DA2-8560-749036C96BA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43" y="3927868"/>
            <a:ext cx="3758056" cy="290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7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620688"/>
            <a:ext cx="7772400" cy="1219200"/>
          </a:xfrm>
          <a:noFill/>
        </p:spPr>
        <p:txBody>
          <a:bodyPr/>
          <a:lstStyle/>
          <a:p>
            <a:r>
              <a:rPr lang="en-CA" sz="4000" dirty="0" smtClean="0"/>
              <a:t>Continuum of Interventions</a:t>
            </a:r>
            <a:endParaRPr lang="en-US" sz="4000" dirty="0" smtClean="0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7BEE28-2427-4F0E-B258-C48075C33940}" type="datetime1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www.toolsofchange.com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50C60-508C-4DBF-85DA-D294181EA87E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  <p:graphicFrame>
        <p:nvGraphicFramePr>
          <p:cNvPr id="67891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59881"/>
              </p:ext>
            </p:extLst>
          </p:nvPr>
        </p:nvGraphicFramePr>
        <p:xfrm>
          <a:off x="990600" y="1875631"/>
          <a:ext cx="7162800" cy="4325938"/>
        </p:xfrm>
        <a:graphic>
          <a:graphicData uri="http://schemas.openxmlformats.org/drawingml/2006/table">
            <a:tbl>
              <a:tblPr/>
              <a:tblGrid>
                <a:gridCol w="2387600"/>
                <a:gridCol w="2387600"/>
                <a:gridCol w="2387600"/>
              </a:tblGrid>
              <a:tr h="18350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C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Unaware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C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Low barriers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C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Motivation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Some barriers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Motivation</a:t>
                      </a:r>
                    </a:p>
                  </a:txBody>
                  <a:tcPr marL="92075" marR="92075" marT="46041" marB="460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Entrenched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High barriers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Char char="l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No motivation</a:t>
                      </a:r>
                    </a:p>
                  </a:txBody>
                  <a:tcPr marL="92075" marR="92075" marT="46041" marB="460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09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Information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41" marB="460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Social motivation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41" marB="460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Law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5000"/>
                        <a:buFont typeface="Monotype Sort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41" marB="460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8388" name="AutoShape 18"/>
          <p:cNvCxnSpPr>
            <a:cxnSpLocks noChangeShapeType="1"/>
          </p:cNvCxnSpPr>
          <p:nvPr/>
        </p:nvCxnSpPr>
        <p:spPr bwMode="auto">
          <a:xfrm>
            <a:off x="1371600" y="4038600"/>
            <a:ext cx="7772400" cy="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14:hiddenLine>
            </a:ext>
          </a:extLst>
        </p:spPr>
      </p:cxnSp>
      <p:sp>
        <p:nvSpPr>
          <p:cNvPr id="58389" name="Line 19"/>
          <p:cNvSpPr>
            <a:spLocks noChangeShapeType="1"/>
          </p:cNvSpPr>
          <p:nvPr/>
        </p:nvSpPr>
        <p:spPr bwMode="auto">
          <a:xfrm>
            <a:off x="1828800" y="4648200"/>
            <a:ext cx="50292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58390" name="Line 20"/>
          <p:cNvSpPr>
            <a:spLocks noChangeShapeType="1"/>
          </p:cNvSpPr>
          <p:nvPr/>
        </p:nvSpPr>
        <p:spPr bwMode="auto">
          <a:xfrm>
            <a:off x="2209800" y="4038600"/>
            <a:ext cx="2971800" cy="76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58391" name="Rectangle 21"/>
          <p:cNvSpPr>
            <a:spLocks noChangeArrowheads="1"/>
          </p:cNvSpPr>
          <p:nvPr/>
        </p:nvSpPr>
        <p:spPr bwMode="auto">
          <a:xfrm>
            <a:off x="3505200" y="4267200"/>
            <a:ext cx="2133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58392" name="Line 22"/>
          <p:cNvSpPr>
            <a:spLocks noChangeShapeType="1"/>
          </p:cNvSpPr>
          <p:nvPr/>
        </p:nvSpPr>
        <p:spPr bwMode="auto">
          <a:xfrm>
            <a:off x="714375" y="3643313"/>
            <a:ext cx="7162800" cy="0"/>
          </a:xfrm>
          <a:prstGeom prst="line">
            <a:avLst/>
          </a:prstGeom>
          <a:noFill/>
          <a:ln w="1174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FA0880-CF10-4B2A-835D-575B73E7AD1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714500"/>
            <a:ext cx="5175250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000" dirty="0" smtClean="0"/>
              <a:t>	</a:t>
            </a:r>
            <a:r>
              <a:rPr lang="en-US" sz="2400" dirty="0" smtClean="0"/>
              <a:t>Choices driven by rational calculation of costs and benefits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“Economics traditionally conceptualizes a world populated by calculating, unemotional </a:t>
            </a:r>
            <a:r>
              <a:rPr lang="en-US" sz="2400" dirty="0" err="1" smtClean="0"/>
              <a:t>maximizers</a:t>
            </a:r>
            <a:r>
              <a:rPr lang="en-US" sz="2400" dirty="0" smtClean="0"/>
              <a:t> that have been dubbed Homo </a:t>
            </a:r>
            <a:r>
              <a:rPr lang="en-US" sz="2400" dirty="0" err="1" smtClean="0"/>
              <a:t>Economicus</a:t>
            </a:r>
            <a:r>
              <a:rPr lang="en-US" sz="2400" dirty="0" smtClean="0"/>
              <a:t>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(</a:t>
            </a:r>
            <a:r>
              <a:rPr lang="en-US" sz="2400" dirty="0" err="1" smtClean="0"/>
              <a:t>Thaler</a:t>
            </a:r>
            <a:r>
              <a:rPr lang="en-US" sz="2400" dirty="0" smtClean="0"/>
              <a:t> and </a:t>
            </a:r>
            <a:r>
              <a:rPr lang="en-US" sz="2400" dirty="0" err="1" smtClean="0"/>
              <a:t>Mullainathan</a:t>
            </a:r>
            <a:r>
              <a:rPr lang="en-US" sz="24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sz="2000" dirty="0" smtClean="0"/>
              <a:t>	</a:t>
            </a:r>
            <a:endParaRPr lang="en-US" sz="2400" dirty="0" smtClean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404664"/>
            <a:ext cx="8748464" cy="18351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Decision Making/Motivation Theory:</a:t>
            </a:r>
            <a:br>
              <a:rPr lang="en-US" sz="2800" dirty="0" smtClean="0"/>
            </a:br>
            <a:r>
              <a:rPr lang="en-US" sz="2800" dirty="0" smtClean="0"/>
              <a:t> Traditional Economics</a:t>
            </a:r>
            <a:r>
              <a:rPr lang="en-US" sz="2400" dirty="0" smtClean="0"/>
              <a:t>:</a:t>
            </a:r>
            <a:br>
              <a:rPr lang="en-US" sz="2400" dirty="0" smtClean="0"/>
            </a:br>
            <a:endParaRPr lang="en-US" sz="2000" dirty="0" smtClean="0"/>
          </a:p>
        </p:txBody>
      </p:sp>
      <p:pic>
        <p:nvPicPr>
          <p:cNvPr id="60421" name="Picture 5" descr="Cover of Business Results through Health &amp; Safety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143000"/>
            <a:ext cx="32194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81324" y="5517232"/>
            <a:ext cx="6215062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kern="0" dirty="0">
                <a:solidFill>
                  <a:srgbClr val="000000"/>
                </a:solidFill>
                <a:latin typeface="Constantia"/>
                <a:cs typeface="+mn-cs"/>
              </a:rPr>
              <a:t>If this were true, health and safety would be intrinsically motivating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3FE91-F9A7-411A-BF2D-573DAC1C819C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39738"/>
            <a:ext cx="8675687" cy="183515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Decision Making/Motivation Theory: </a:t>
            </a:r>
            <a:br>
              <a:rPr lang="en-US" sz="2800" dirty="0" smtClean="0"/>
            </a:br>
            <a:r>
              <a:rPr lang="en-US" sz="2800" dirty="0" smtClean="0"/>
              <a:t>Traditional Economics</a:t>
            </a:r>
            <a:r>
              <a:rPr lang="en-US" sz="3400" dirty="0" smtClean="0"/>
              <a:t/>
            </a:r>
            <a:br>
              <a:rPr lang="en-US" sz="3400" dirty="0" smtClean="0"/>
            </a:br>
            <a:endParaRPr lang="en-US" sz="3000" dirty="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714500"/>
            <a:ext cx="5175250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dirty="0" smtClean="0"/>
              <a:t>	Choices driven by rational calculation of costs and benefits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“Economics traditionally conceptualizes a world populated by calculating, unemotional </a:t>
            </a:r>
            <a:r>
              <a:rPr lang="en-US" dirty="0" err="1" smtClean="0"/>
              <a:t>maximizers</a:t>
            </a:r>
            <a:r>
              <a:rPr lang="en-US" dirty="0" smtClean="0"/>
              <a:t> that have been dubbed Homo </a:t>
            </a:r>
            <a:r>
              <a:rPr lang="en-US" dirty="0" err="1" smtClean="0"/>
              <a:t>Economicus</a:t>
            </a:r>
            <a:r>
              <a:rPr lang="en-US" dirty="0" smtClean="0"/>
              <a:t>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	(</a:t>
            </a:r>
            <a:r>
              <a:rPr lang="en-US" sz="2000" dirty="0" err="1" smtClean="0"/>
              <a:t>Thaler</a:t>
            </a:r>
            <a:r>
              <a:rPr lang="en-US" sz="2000" dirty="0" smtClean="0"/>
              <a:t> and </a:t>
            </a:r>
            <a:r>
              <a:rPr lang="en-US" sz="2000" dirty="0" err="1" smtClean="0"/>
              <a:t>Mullainathan</a:t>
            </a:r>
            <a:r>
              <a:rPr lang="en-US" sz="20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sz="2800" dirty="0" smtClean="0"/>
              <a:t>	</a:t>
            </a:r>
            <a:endParaRPr lang="en-US" sz="3200" dirty="0" smtClean="0"/>
          </a:p>
        </p:txBody>
      </p:sp>
      <p:pic>
        <p:nvPicPr>
          <p:cNvPr id="61445" name="Picture 5" descr="Cover of Business Results through Health &amp; Safety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143000"/>
            <a:ext cx="32194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14438" y="5500688"/>
            <a:ext cx="6215062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kern="0" dirty="0">
                <a:solidFill>
                  <a:srgbClr val="000000"/>
                </a:solidFill>
                <a:latin typeface="Constantia"/>
                <a:cs typeface="+mn-cs"/>
              </a:rPr>
              <a:t>If this were true, health and safety would be intrinsically motivating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00125" y="1357313"/>
            <a:ext cx="5929313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 err="1"/>
              <a:t>Behavioural</a:t>
            </a:r>
            <a:r>
              <a:rPr lang="en-US" sz="3600" b="1" dirty="0"/>
              <a:t> Economics</a:t>
            </a:r>
          </a:p>
        </p:txBody>
      </p:sp>
      <p:pic>
        <p:nvPicPr>
          <p:cNvPr id="61448" name="Picture 8" descr="MCj0242001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643188"/>
            <a:ext cx="3389312" cy="3798887"/>
          </a:xfrm>
          <a:prstGeom prst="rect">
            <a:avLst/>
          </a:prstGeom>
          <a:solidFill>
            <a:schemeClr val="bg1">
              <a:alpha val="1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81301-7101-41EE-A797-565C8CA4CBE2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98072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Behavioural</a:t>
            </a:r>
            <a:r>
              <a:rPr lang="en-US" dirty="0" smtClean="0"/>
              <a:t> Economics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2204864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The </a:t>
            </a:r>
            <a:r>
              <a:rPr lang="en-US" sz="3600" b="1" dirty="0" smtClean="0">
                <a:solidFill>
                  <a:srgbClr val="FF0000"/>
                </a:solidFill>
              </a:rPr>
              <a:t>combination of psychology and economics </a:t>
            </a:r>
            <a:r>
              <a:rPr lang="en-US" sz="3600" dirty="0" smtClean="0"/>
              <a:t>that investigates what happens in markets in which some of the agents display </a:t>
            </a:r>
            <a:r>
              <a:rPr lang="en-US" sz="3600" b="1" dirty="0" smtClean="0">
                <a:solidFill>
                  <a:srgbClr val="FF0000"/>
                </a:solidFill>
              </a:rPr>
              <a:t>human  limitations and complications.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(</a:t>
            </a:r>
            <a:r>
              <a:rPr lang="en-US" sz="2800" dirty="0" err="1" smtClean="0"/>
              <a:t>Thaler</a:t>
            </a:r>
            <a:r>
              <a:rPr lang="en-US" sz="2800" dirty="0" smtClean="0"/>
              <a:t> and </a:t>
            </a:r>
            <a:r>
              <a:rPr lang="en-US" sz="2800" dirty="0" err="1" smtClean="0"/>
              <a:t>Mullainathan</a:t>
            </a:r>
            <a:r>
              <a:rPr lang="en-US" sz="2800" dirty="0" smtClean="0"/>
              <a:t>) 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51P8tRHI0O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8001" y="1460499"/>
            <a:ext cx="2374900" cy="341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57E5F-B54C-47D8-83AA-1DC56211FC2A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12382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3400" dirty="0" err="1" smtClean="0"/>
              <a:t>Popularizers</a:t>
            </a:r>
            <a:r>
              <a:rPr lang="en-US" sz="3400" dirty="0" smtClean="0"/>
              <a:t> of Behavioral Economics and Decision Influencers</a:t>
            </a:r>
          </a:p>
        </p:txBody>
      </p:sp>
      <p:pic>
        <p:nvPicPr>
          <p:cNvPr id="65542" name="Picture 6" descr="97803001222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3133"/>
            <a:ext cx="1728192" cy="2587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6" descr="iyeng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330" y="3933056"/>
            <a:ext cx="1644926" cy="243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60499"/>
            <a:ext cx="1673939" cy="250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5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38686" y="1260475"/>
            <a:ext cx="1811177" cy="279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3505200"/>
          </a:xfrm>
        </p:spPr>
        <p:txBody>
          <a:bodyPr/>
          <a:lstStyle/>
          <a:p>
            <a:r>
              <a:rPr lang="en-US" dirty="0" smtClean="0"/>
              <a:t>Incentives</a:t>
            </a:r>
          </a:p>
          <a:p>
            <a:r>
              <a:rPr lang="en-US" dirty="0" smtClean="0"/>
              <a:t>Loss aversion</a:t>
            </a:r>
            <a:endParaRPr lang="en-US" dirty="0"/>
          </a:p>
          <a:p>
            <a:r>
              <a:rPr lang="en-US" dirty="0" smtClean="0"/>
              <a:t>Feedback</a:t>
            </a:r>
            <a:endParaRPr lang="en-US" dirty="0"/>
          </a:p>
          <a:p>
            <a:r>
              <a:rPr lang="en-US" dirty="0" smtClean="0"/>
              <a:t>Now </a:t>
            </a:r>
            <a:r>
              <a:rPr lang="en-US" dirty="0"/>
              <a:t>or later?</a:t>
            </a:r>
          </a:p>
          <a:p>
            <a:r>
              <a:rPr lang="en-US" dirty="0" smtClean="0"/>
              <a:t>Description-Experience Gap</a:t>
            </a:r>
          </a:p>
          <a:p>
            <a:r>
              <a:rPr lang="en-US" dirty="0" smtClean="0"/>
              <a:t>Social norms - Relationships</a:t>
            </a:r>
            <a:endParaRPr lang="en-US" dirty="0"/>
          </a:p>
          <a:p>
            <a:r>
              <a:rPr lang="en-US" dirty="0" smtClean="0"/>
              <a:t>Commitment and Ownership </a:t>
            </a:r>
            <a:endParaRPr lang="en-US" dirty="0"/>
          </a:p>
          <a:p>
            <a:r>
              <a:rPr lang="en-US" dirty="0" smtClean="0"/>
              <a:t>Habit – Attention – Mindfulness</a:t>
            </a:r>
          </a:p>
          <a:p>
            <a:pPr marL="109537" indent="0">
              <a:buNone/>
            </a:pPr>
            <a:r>
              <a:rPr lang="en-US" b="1" i="1" dirty="0" smtClean="0">
                <a:solidFill>
                  <a:srgbClr val="0070C0"/>
                </a:solidFill>
              </a:rPr>
              <a:t>How can we use these to influence health and safety?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Research findings on motivation and decision-making (“human limitations and complications”)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1765831"/>
            <a:ext cx="8229600" cy="3505200"/>
          </a:xfrm>
        </p:spPr>
        <p:txBody>
          <a:bodyPr/>
          <a:lstStyle/>
          <a:p>
            <a:r>
              <a:rPr lang="en-US" dirty="0" smtClean="0"/>
              <a:t>Recent writers about errors in common thinking about incentives</a:t>
            </a:r>
          </a:p>
          <a:p>
            <a:pPr lvl="1"/>
            <a:r>
              <a:rPr lang="en-US" dirty="0" smtClean="0"/>
              <a:t>Barry Schwartz, </a:t>
            </a:r>
            <a:r>
              <a:rPr lang="en-US" u="sng" dirty="0" smtClean="0"/>
              <a:t>Practical Wisdom</a:t>
            </a:r>
          </a:p>
          <a:p>
            <a:pPr lvl="1"/>
            <a:r>
              <a:rPr lang="en-US" dirty="0" smtClean="0"/>
              <a:t>Daniel Pink, </a:t>
            </a:r>
            <a:r>
              <a:rPr lang="en-US" u="sng" dirty="0" smtClean="0"/>
              <a:t>Drive</a:t>
            </a:r>
          </a:p>
          <a:p>
            <a:r>
              <a:rPr lang="en-US" sz="2800" dirty="0" smtClean="0"/>
              <a:t>People are motivated by</a:t>
            </a:r>
          </a:p>
          <a:p>
            <a:pPr lvl="1"/>
            <a:r>
              <a:rPr lang="en-US" sz="2400" dirty="0" smtClean="0"/>
              <a:t>Pink: Mastery, Purpose, Autonomy</a:t>
            </a:r>
          </a:p>
          <a:p>
            <a:pPr lvl="1"/>
            <a:r>
              <a:rPr lang="en-US" sz="2400" dirty="0" smtClean="0"/>
              <a:t>Other people</a:t>
            </a:r>
          </a:p>
          <a:p>
            <a:pPr lvl="1"/>
            <a:r>
              <a:rPr lang="en-US" sz="2400" dirty="0" smtClean="0"/>
              <a:t>Recognition</a:t>
            </a:r>
          </a:p>
          <a:p>
            <a:pPr lvl="1"/>
            <a:r>
              <a:rPr lang="en-US" sz="2400" dirty="0" smtClean="0"/>
              <a:t>Morals and values</a:t>
            </a:r>
          </a:p>
          <a:p>
            <a:pPr lvl="1"/>
            <a:r>
              <a:rPr lang="en-US" sz="2400" dirty="0" smtClean="0"/>
              <a:t>Intrinsic challenges</a:t>
            </a:r>
          </a:p>
          <a:p>
            <a:endParaRPr lang="en-US" u="sng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Carrots and sticks: what works?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5F147-E193-4236-99AA-C7DADFE0AF6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20888"/>
            <a:ext cx="1633537" cy="2474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26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3" r="15333"/>
          <a:stretch/>
        </p:blipFill>
        <p:spPr bwMode="auto">
          <a:xfrm>
            <a:off x="7308304" y="4005064"/>
            <a:ext cx="1835696" cy="253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76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4104456"/>
          </a:xfrm>
        </p:spPr>
        <p:txBody>
          <a:bodyPr/>
          <a:lstStyle/>
          <a:p>
            <a:r>
              <a:rPr lang="en-US" sz="2400" dirty="0" smtClean="0"/>
              <a:t>Daycare problem: parents picking </a:t>
            </a:r>
            <a:r>
              <a:rPr lang="en-US" sz="2400" dirty="0"/>
              <a:t>up their kids late. </a:t>
            </a:r>
            <a:endParaRPr lang="en-US" sz="2400" dirty="0" smtClean="0"/>
          </a:p>
          <a:p>
            <a:r>
              <a:rPr lang="en-US" sz="2400" dirty="0" smtClean="0"/>
              <a:t> To </a:t>
            </a:r>
            <a:r>
              <a:rPr lang="en-US" sz="2400" dirty="0"/>
              <a:t>try to correct this problem, the </a:t>
            </a:r>
            <a:r>
              <a:rPr lang="en-US" sz="2400" dirty="0" smtClean="0"/>
              <a:t>centers </a:t>
            </a:r>
            <a:r>
              <a:rPr lang="en-US" sz="2400" dirty="0"/>
              <a:t>imposed a fine for late pick-ups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Result?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The rate of late pick-ups tripled!  </a:t>
            </a:r>
            <a:endParaRPr lang="en-US" sz="2400" dirty="0" smtClean="0"/>
          </a:p>
          <a:p>
            <a:r>
              <a:rPr lang="en-US" sz="2400" dirty="0" smtClean="0"/>
              <a:t>When the fines were discontinued, the rate of late pick-ups stayed high.</a:t>
            </a:r>
          </a:p>
          <a:p>
            <a:r>
              <a:rPr lang="en-US" sz="2400" dirty="0" smtClean="0"/>
              <a:t>Why? </a:t>
            </a:r>
          </a:p>
          <a:p>
            <a:r>
              <a:rPr lang="en-US" sz="2400" dirty="0" smtClean="0"/>
              <a:t> Converted a moral motivator to an economic motivator</a:t>
            </a:r>
          </a:p>
          <a:p>
            <a:pPr marL="109537" indent="0">
              <a:buNone/>
            </a:pPr>
            <a:endParaRPr lang="en-US" sz="1200" dirty="0" smtClean="0"/>
          </a:p>
          <a:p>
            <a:pPr marL="109537" indent="0">
              <a:buNone/>
            </a:pPr>
            <a:r>
              <a:rPr lang="en-US" sz="1600" dirty="0" smtClean="0"/>
              <a:t>*The description of this study was popularized in </a:t>
            </a:r>
            <a:r>
              <a:rPr lang="en-US" sz="1600" u="sng" dirty="0" err="1" smtClean="0"/>
              <a:t>Freakonomics</a:t>
            </a:r>
            <a:r>
              <a:rPr lang="en-US" sz="1600" dirty="0" smtClean="0"/>
              <a:t> and cited hundreds of times since then. Some have questioned the conclusions, claiming that  the monetary incentive would have worked if it were higher. 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Incentives: The Daycare Study*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8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889248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2800" dirty="0" smtClean="0"/>
              <a:t>Imagine that you are a public health official preparing for the outbreak of an unusual disease  expected to kill 600 people.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2800" dirty="0" smtClean="0"/>
              <a:t>Choose a program to address the problem.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7850" y="3086060"/>
            <a:ext cx="5257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 smtClean="0"/>
              <a:t>Program A: 200 people will be saved</a:t>
            </a:r>
          </a:p>
          <a:p>
            <a:pPr marL="339725" indent="-339725">
              <a:lnSpc>
                <a:spcPct val="80000"/>
              </a:lnSpc>
              <a:spcBef>
                <a:spcPts val="0"/>
              </a:spcBef>
              <a:buNone/>
            </a:pPr>
            <a:endParaRPr lang="en-US" sz="3200" dirty="0" smtClean="0"/>
          </a:p>
          <a:p>
            <a:pPr marL="457200" indent="-45720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 smtClean="0"/>
              <a:t>Program B: 1/3 chance that 600 people will be saved. 2/3 chance that no people will be saved</a:t>
            </a:r>
            <a:r>
              <a:rPr lang="en-US" sz="36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2" y="5363606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This and next 4 slides adapted from Professor U. Roy, Long Island University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7643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889248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2800" dirty="0" smtClean="0"/>
              <a:t>Imagine that you are a public health official preparing for the outbreak of an unusual disease  expected to kill 600 people.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8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2800" dirty="0" smtClean="0"/>
              <a:t>Choose a program to address the problem.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6175" y="2996952"/>
            <a:ext cx="5257800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 smtClean="0"/>
              <a:t>Program A: 400 people will die.</a:t>
            </a:r>
          </a:p>
          <a:p>
            <a:pPr marL="339725" indent="-339725">
              <a:lnSpc>
                <a:spcPct val="80000"/>
              </a:lnSpc>
              <a:spcBef>
                <a:spcPts val="0"/>
              </a:spcBef>
              <a:buNone/>
            </a:pPr>
            <a:endParaRPr lang="en-US" sz="3200" dirty="0" smtClean="0"/>
          </a:p>
          <a:p>
            <a:pPr marL="457200" indent="-45720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 smtClean="0"/>
              <a:t>Program B: 1/3 chance that nobody will die. 2/3 chance that 600 people will die.</a:t>
            </a:r>
          </a:p>
        </p:txBody>
      </p:sp>
    </p:spTree>
    <p:extLst>
      <p:ext uri="{BB962C8B-B14F-4D97-AF65-F5344CB8AC3E}">
        <p14:creationId xmlns:p14="http://schemas.microsoft.com/office/powerpoint/2010/main" val="344555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Stock_000002055254X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39576" y="1"/>
            <a:ext cx="4604424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533400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Imagine that the US is preparing for the outbreak of an unusual disease, which is expected to kill 600 people.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Choose a program to address the problem.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553200"/>
            <a:ext cx="9144000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prstClr val="white"/>
                </a:solidFill>
                <a:latin typeface="Calibri"/>
                <a:cs typeface="+mn-cs"/>
              </a:rPr>
              <a:t>Tversky</a:t>
            </a:r>
            <a:r>
              <a:rPr lang="en-US" sz="1400" dirty="0" smtClean="0">
                <a:solidFill>
                  <a:prstClr val="white"/>
                </a:solidFill>
                <a:latin typeface="Calibri"/>
                <a:cs typeface="+mn-cs"/>
              </a:rPr>
              <a:t>, A. &amp; </a:t>
            </a:r>
            <a:r>
              <a:rPr lang="en-US" sz="1400" dirty="0" err="1" smtClean="0">
                <a:solidFill>
                  <a:prstClr val="white"/>
                </a:solidFill>
                <a:latin typeface="Calibri"/>
                <a:cs typeface="+mn-cs"/>
              </a:rPr>
              <a:t>Kahneman</a:t>
            </a:r>
            <a:r>
              <a:rPr lang="en-US" sz="1400" dirty="0" smtClean="0">
                <a:solidFill>
                  <a:prstClr val="white"/>
                </a:solidFill>
                <a:latin typeface="Calibri"/>
                <a:cs typeface="+mn-cs"/>
              </a:rPr>
              <a:t>, D., 1981, The framing of decisions and the psychology of choice. </a:t>
            </a:r>
            <a:r>
              <a:rPr lang="en-US" sz="1400" i="1" dirty="0" smtClean="0">
                <a:solidFill>
                  <a:prstClr val="white"/>
                </a:solidFill>
                <a:latin typeface="Calibri"/>
                <a:cs typeface="+mn-cs"/>
              </a:rPr>
              <a:t>Science, 211, </a:t>
            </a:r>
            <a:r>
              <a:rPr lang="en-US" sz="1400" dirty="0" smtClean="0">
                <a:solidFill>
                  <a:prstClr val="white"/>
                </a:solidFill>
                <a:latin typeface="Calibri"/>
                <a:cs typeface="+mn-cs"/>
              </a:rPr>
              <a:t>453-458.</a:t>
            </a:r>
            <a:endParaRPr lang="en-US" sz="140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052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 smtClean="0">
                <a:solidFill>
                  <a:srgbClr val="FFFF00"/>
                </a:solidFill>
                <a:latin typeface="Calibri"/>
                <a:cs typeface="+mn-cs"/>
              </a:rPr>
              <a:t>72%</a:t>
            </a:r>
            <a:endParaRPr lang="en-US" sz="4400" b="1" dirty="0">
              <a:solidFill>
                <a:srgbClr val="FFFF00"/>
              </a:solidFill>
              <a:latin typeface="Calibri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649278"/>
            <a:ext cx="5257800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l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solidFill>
                  <a:prstClr val="white"/>
                </a:solidFill>
                <a:latin typeface="Calibri"/>
                <a:cs typeface="+mn-cs"/>
              </a:rPr>
              <a:t>A: 200 people will be saved</a:t>
            </a:r>
          </a:p>
          <a:p>
            <a:pPr marL="339725" indent="-339725" algn="l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 smtClean="0">
              <a:solidFill>
                <a:prstClr val="white"/>
              </a:solidFill>
              <a:latin typeface="Calibri"/>
              <a:cs typeface="+mn-cs"/>
            </a:endParaRPr>
          </a:p>
          <a:p>
            <a:pPr marL="457200" indent="-457200" algn="l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solidFill>
                  <a:prstClr val="white"/>
                </a:solidFill>
                <a:latin typeface="Calibri"/>
                <a:cs typeface="+mn-cs"/>
              </a:rPr>
              <a:t>B: 1/3 chance that 600 people will be saved. 2/3 chance that no people will be saved.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419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 smtClean="0">
                <a:solidFill>
                  <a:srgbClr val="FFFF00"/>
                </a:solidFill>
                <a:latin typeface="Calibri"/>
                <a:cs typeface="+mn-cs"/>
              </a:rPr>
              <a:t>28%</a:t>
            </a:r>
            <a:endParaRPr lang="en-US" sz="4400" b="1" dirty="0">
              <a:solidFill>
                <a:srgbClr val="FFFF00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94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C:\Documents and Settings\rjames\Local Settings\Temporary Internet Files\Content.IE5\6XMKIBYH\MPj02016860000[1]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5486400" cy="62484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Imagine that the US is preparing for the outbreak of an unusual disease which is expected to kill 600 people.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Choose a program to address the problem.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3600" b="1" dirty="0" smtClean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0" y="3886200"/>
            <a:ext cx="6858000" cy="243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A: 400 people will die.</a:t>
            </a:r>
          </a:p>
          <a:p>
            <a:pPr marL="339725" marR="0" lvl="0" indent="-339725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B: 1/3 chance that nobody will die.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2/3 chance that 600 people will die.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114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</a:rPr>
              <a:t>22%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257800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</a:rPr>
              <a:t>78%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53200"/>
            <a:ext cx="9144000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Tversky</a:t>
            </a:r>
            <a:r>
              <a:rPr lang="en-US" sz="1200" dirty="0" smtClean="0">
                <a:solidFill>
                  <a:schemeClr val="bg1"/>
                </a:solidFill>
              </a:rPr>
              <a:t>, A. &amp; </a:t>
            </a:r>
            <a:r>
              <a:rPr lang="en-US" sz="1200" dirty="0" err="1" smtClean="0">
                <a:solidFill>
                  <a:schemeClr val="bg1"/>
                </a:solidFill>
              </a:rPr>
              <a:t>Kahneman</a:t>
            </a:r>
            <a:r>
              <a:rPr lang="en-US" sz="1200" dirty="0" smtClean="0">
                <a:solidFill>
                  <a:schemeClr val="bg1"/>
                </a:solidFill>
              </a:rPr>
              <a:t>, D., 1981, The framing of decisions and the psychology of choice. </a:t>
            </a:r>
            <a:r>
              <a:rPr lang="en-US" sz="1200" i="1" dirty="0" smtClean="0">
                <a:solidFill>
                  <a:schemeClr val="bg1"/>
                </a:solidFill>
              </a:rPr>
              <a:t>Science, 211, </a:t>
            </a:r>
            <a:r>
              <a:rPr lang="en-US" sz="1200" dirty="0" smtClean="0">
                <a:solidFill>
                  <a:schemeClr val="bg1"/>
                </a:solidFill>
              </a:rPr>
              <a:t>453-458.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4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72008" y="548680"/>
            <a:ext cx="7772400" cy="1104900"/>
          </a:xfrm>
        </p:spPr>
        <p:txBody>
          <a:bodyPr/>
          <a:lstStyle/>
          <a:p>
            <a:r>
              <a:rPr lang="en-US" dirty="0" smtClean="0"/>
              <a:t>Framing and Loss Aversion</a:t>
            </a:r>
            <a:endParaRPr lang="en-US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idx="1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77288" y="6408738"/>
            <a:ext cx="366712" cy="365125"/>
          </a:xfrm>
        </p:spPr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1022" y="6093296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http://psych.hanover.edu/classes/cognition/papers/tversky81.pdf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9366" y="4892967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l"/>
            <a:r>
              <a:rPr lang="en-US" dirty="0" err="1" smtClean="0"/>
              <a:t>Tversky</a:t>
            </a:r>
            <a:r>
              <a:rPr lang="en-US" dirty="0"/>
              <a:t>, A. &amp; </a:t>
            </a:r>
            <a:r>
              <a:rPr lang="en-US" dirty="0" err="1"/>
              <a:t>Kahneman</a:t>
            </a:r>
            <a:r>
              <a:rPr lang="en-US" dirty="0"/>
              <a:t>, D., </a:t>
            </a:r>
            <a:r>
              <a:rPr lang="en-US" dirty="0" smtClean="0"/>
              <a:t>1981</a:t>
            </a:r>
            <a:r>
              <a:rPr lang="en-US" dirty="0"/>
              <a:t>, The framing of </a:t>
            </a:r>
            <a:r>
              <a:rPr lang="en-US" dirty="0" smtClean="0"/>
              <a:t>decisions </a:t>
            </a:r>
            <a:r>
              <a:rPr lang="en-US" dirty="0"/>
              <a:t>and the psychology of choice. </a:t>
            </a:r>
            <a:r>
              <a:rPr lang="en-US" i="1" dirty="0"/>
              <a:t>Science</a:t>
            </a:r>
            <a:r>
              <a:rPr lang="en-US" i="1" dirty="0" smtClean="0">
                <a:solidFill>
                  <a:schemeClr val="bg1"/>
                </a:solidFill>
              </a:rPr>
              <a:t>, </a:t>
            </a:r>
            <a:r>
              <a:rPr lang="en-US" i="1" dirty="0"/>
              <a:t>211, </a:t>
            </a:r>
            <a:r>
              <a:rPr lang="en-US" dirty="0"/>
              <a:t>453-458.</a:t>
            </a:r>
          </a:p>
          <a:p>
            <a:r>
              <a:rPr lang="en-US" i="1" dirty="0" smtClean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3568" y="1844824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dirty="0"/>
              <a:t>The psychological principles that govern the perception of decision </a:t>
            </a:r>
            <a:r>
              <a:rPr lang="en-US" sz="2800" dirty="0" smtClean="0"/>
              <a:t>problems </a:t>
            </a:r>
            <a:r>
              <a:rPr lang="en-US" sz="2800" dirty="0"/>
              <a:t>and the evaluation of  probabilities and outcomes produce predictable shifts of </a:t>
            </a:r>
            <a:r>
              <a:rPr lang="en-US" sz="2800" dirty="0" smtClean="0"/>
              <a:t>preference </a:t>
            </a:r>
            <a:r>
              <a:rPr lang="en-US" sz="2800" dirty="0"/>
              <a:t>when the same problem is framed in different ways. </a:t>
            </a:r>
          </a:p>
        </p:txBody>
      </p:sp>
    </p:spTree>
    <p:extLst>
      <p:ext uri="{BB962C8B-B14F-4D97-AF65-F5344CB8AC3E}">
        <p14:creationId xmlns:p14="http://schemas.microsoft.com/office/powerpoint/2010/main" val="759050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3505200"/>
          </a:xfrm>
        </p:spPr>
        <p:txBody>
          <a:bodyPr/>
          <a:lstStyle/>
          <a:p>
            <a:r>
              <a:rPr lang="en-US" sz="3600" dirty="0" smtClean="0"/>
              <a:t>Reframing </a:t>
            </a:r>
            <a:r>
              <a:rPr lang="en-US" sz="3600" dirty="0"/>
              <a:t>the same option as a loss changes the choices.</a:t>
            </a:r>
          </a:p>
          <a:p>
            <a:r>
              <a:rPr lang="en-US" sz="3600" dirty="0" smtClean="0"/>
              <a:t>The pain of losing something is 2x the pleasure of gaining it. </a:t>
            </a:r>
          </a:p>
          <a:p>
            <a:endParaRPr lang="en-US" sz="3600" dirty="0"/>
          </a:p>
          <a:p>
            <a:pPr marL="109537" indent="0">
              <a:buNone/>
            </a:pP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/>
          <a:lstStyle/>
          <a:p>
            <a:r>
              <a:rPr lang="en-US" dirty="0" smtClean="0"/>
              <a:t>Framing and Loss aversion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0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836712"/>
            <a:ext cx="7772400" cy="110490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 does this mean for financial  H&amp;S motivators?</a:t>
            </a:r>
            <a:endParaRPr lang="en-US" sz="2800" dirty="0"/>
          </a:p>
        </p:txBody>
      </p:sp>
      <p:pic>
        <p:nvPicPr>
          <p:cNvPr id="140290" name="Picture 2"/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0650" y="116632"/>
            <a:ext cx="161196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07504" y="1916832"/>
            <a:ext cx="8064896" cy="4114800"/>
          </a:xfrm>
        </p:spPr>
        <p:txBody>
          <a:bodyPr/>
          <a:lstStyle/>
          <a:p>
            <a:r>
              <a:rPr lang="en-US" sz="2400" b="1" dirty="0" smtClean="0"/>
              <a:t>Beware of converting a moral motivator to a financial motivator</a:t>
            </a:r>
          </a:p>
          <a:p>
            <a:r>
              <a:rPr lang="en-US" sz="2400" b="1" dirty="0" smtClean="0"/>
              <a:t>Loss-aversion: are penalties better motivators than rewards?</a:t>
            </a:r>
          </a:p>
          <a:p>
            <a:r>
              <a:rPr lang="en-US" sz="2400" b="1" dirty="0" smtClean="0"/>
              <a:t>Research results on financial incentives to employers for H&amp;S are mixed: </a:t>
            </a:r>
          </a:p>
          <a:p>
            <a:pPr lvl="1"/>
            <a:r>
              <a:rPr lang="en-US" sz="2000" b="1" dirty="0" err="1" smtClean="0"/>
              <a:t>Tompa</a:t>
            </a:r>
            <a:r>
              <a:rPr lang="en-US" sz="2000" b="1" dirty="0" smtClean="0"/>
              <a:t>: reduce severity but not frequency</a:t>
            </a:r>
          </a:p>
          <a:p>
            <a:pPr lvl="1"/>
            <a:r>
              <a:rPr lang="en-US" sz="2000" b="1" dirty="0" smtClean="0"/>
              <a:t>Economic </a:t>
            </a:r>
            <a:r>
              <a:rPr lang="en-US" sz="2000" b="1" dirty="0"/>
              <a:t>incentives as a policy tool to promote safety and health at work</a:t>
            </a:r>
            <a:r>
              <a:rPr lang="en-US" sz="2000" b="1" dirty="0" smtClean="0"/>
              <a:t>. </a:t>
            </a:r>
            <a:r>
              <a:rPr lang="en-US" sz="2000" dirty="0" err="1" smtClean="0">
                <a:hlinkClick r:id="rId3"/>
              </a:rPr>
              <a:t>Kankaanpää</a:t>
            </a:r>
            <a:r>
              <a:rPr lang="en-US" sz="2000" dirty="0" smtClean="0">
                <a:hlinkClick r:id="rId3"/>
              </a:rPr>
              <a:t> </a:t>
            </a:r>
            <a:r>
              <a:rPr lang="en-US" sz="2000" dirty="0">
                <a:hlinkClick r:id="rId3"/>
              </a:rPr>
              <a:t>E</a:t>
            </a:r>
            <a:r>
              <a:rPr lang="en-US" sz="2000" dirty="0" smtClean="0"/>
              <a:t>. Concludes </a:t>
            </a:r>
            <a:r>
              <a:rPr lang="en-US" sz="2000" dirty="0"/>
              <a:t>that incentives do not directly lead to improvement. </a:t>
            </a:r>
            <a:endParaRPr lang="en-US" sz="2000" dirty="0" smtClean="0"/>
          </a:p>
          <a:p>
            <a:pPr marL="109537" indent="0">
              <a:buNone/>
            </a:pPr>
            <a:r>
              <a:rPr lang="en-US" sz="1200" dirty="0" err="1" smtClean="0"/>
              <a:t>Scand</a:t>
            </a:r>
            <a:r>
              <a:rPr lang="en-US" sz="1200" dirty="0" smtClean="0"/>
              <a:t> </a:t>
            </a:r>
            <a:r>
              <a:rPr lang="en-US" sz="1200" dirty="0"/>
              <a:t>J Work Environ Health. 2010 Jun;36(4):319-24. </a:t>
            </a:r>
            <a:r>
              <a:rPr lang="en-US" sz="1200" dirty="0" err="1"/>
              <a:t>Epub</a:t>
            </a:r>
            <a:r>
              <a:rPr lang="en-US" sz="1200" dirty="0"/>
              <a:t> 2010 Jun 2</a:t>
            </a:r>
            <a:r>
              <a:rPr lang="en-US" sz="1200" dirty="0" smtClean="0"/>
              <a:t>.</a:t>
            </a:r>
          </a:p>
          <a:p>
            <a:pPr marL="109537" indent="0">
              <a:buNone/>
            </a:pPr>
            <a:r>
              <a:rPr lang="en-US" sz="2000" b="1" dirty="0" smtClean="0"/>
              <a:t>BUT</a:t>
            </a:r>
            <a:r>
              <a:rPr lang="en-US" sz="2000" b="1" dirty="0"/>
              <a:t>… financial and legal motivators can change a delayed, rare outcome into an </a:t>
            </a:r>
            <a:r>
              <a:rPr lang="en-US" sz="2000" b="1" dirty="0" smtClean="0"/>
              <a:t>immediate </a:t>
            </a:r>
            <a:r>
              <a:rPr lang="en-US" sz="2000" b="1" dirty="0"/>
              <a:t>outcome</a:t>
            </a:r>
          </a:p>
          <a:p>
            <a:pPr marL="109537" indent="0">
              <a:buNone/>
            </a:pPr>
            <a:endParaRPr lang="en-US" sz="1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77288" y="6408738"/>
            <a:ext cx="366712" cy="365125"/>
          </a:xfrm>
        </p:spPr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8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2420888"/>
            <a:ext cx="8229600" cy="3505200"/>
          </a:xfrm>
        </p:spPr>
        <p:txBody>
          <a:bodyPr/>
          <a:lstStyle/>
          <a:p>
            <a:r>
              <a:rPr lang="en-US" sz="3600" dirty="0"/>
              <a:t>$200 now or $300 tomorrow</a:t>
            </a:r>
            <a:r>
              <a:rPr lang="en-US" sz="3600" dirty="0" smtClean="0"/>
              <a:t>?</a:t>
            </a:r>
          </a:p>
          <a:p>
            <a:endParaRPr lang="en-US" sz="3600" dirty="0"/>
          </a:p>
          <a:p>
            <a:r>
              <a:rPr lang="en-US" sz="3600" dirty="0" smtClean="0"/>
              <a:t>$200 now or $300 in six months?</a:t>
            </a:r>
          </a:p>
          <a:p>
            <a:r>
              <a:rPr lang="en-US" sz="3600" dirty="0" smtClean="0"/>
              <a:t>Something we have in common with….</a:t>
            </a:r>
          </a:p>
          <a:p>
            <a:endParaRPr lang="en-US" sz="3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or Later?</a:t>
            </a:r>
            <a:br>
              <a:rPr lang="en-US" dirty="0" smtClean="0"/>
            </a:br>
            <a:r>
              <a:rPr lang="en-US" dirty="0" smtClean="0"/>
              <a:t>Would you rather I gave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4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2420888"/>
            <a:ext cx="8229600" cy="3505200"/>
          </a:xfrm>
        </p:spPr>
        <p:txBody>
          <a:bodyPr/>
          <a:lstStyle/>
          <a:p>
            <a:r>
              <a:rPr lang="en-US" sz="3600" dirty="0"/>
              <a:t>$200 now or $300 tomorrow</a:t>
            </a:r>
            <a:r>
              <a:rPr lang="en-US" sz="3600" dirty="0" smtClean="0"/>
              <a:t>?</a:t>
            </a:r>
          </a:p>
          <a:p>
            <a:endParaRPr lang="en-US" sz="3600" dirty="0"/>
          </a:p>
          <a:p>
            <a:r>
              <a:rPr lang="en-US" sz="3600" dirty="0" smtClean="0"/>
              <a:t>$200 now or $300 in six months?</a:t>
            </a:r>
          </a:p>
          <a:p>
            <a:r>
              <a:rPr lang="en-US" sz="3600" dirty="0" smtClean="0"/>
              <a:t>Something we have in common with….</a:t>
            </a:r>
          </a:p>
          <a:p>
            <a:endParaRPr lang="en-US" sz="3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or Later?</a:t>
            </a:r>
            <a:br>
              <a:rPr lang="en-US" dirty="0" smtClean="0"/>
            </a:br>
            <a:r>
              <a:rPr lang="en-US" dirty="0" smtClean="0"/>
              <a:t>Would you rather I gave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5" name="pigeons present bia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825" y="6093296"/>
            <a:ext cx="449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Ian Ayres: </a:t>
            </a:r>
            <a:r>
              <a:rPr lang="en-US" dirty="0" smtClean="0">
                <a:hlinkClick r:id="rId5"/>
              </a:rPr>
              <a:t>www.stickk.com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1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People tend to: </a:t>
            </a:r>
            <a:br>
              <a:rPr lang="en-US" sz="4400" dirty="0" smtClean="0"/>
            </a:br>
            <a:endParaRPr lang="en-US" sz="4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5C23C-9078-4486-A692-A1558664C48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64515" name="Content Placeholder 2"/>
          <p:cNvSpPr>
            <a:spLocks noGrp="1"/>
          </p:cNvSpPr>
          <p:nvPr>
            <p:ph idx="4294967295"/>
          </p:nvPr>
        </p:nvSpPr>
        <p:spPr>
          <a:xfrm>
            <a:off x="539552" y="2852936"/>
            <a:ext cx="8229600" cy="4389437"/>
          </a:xfrm>
        </p:spPr>
        <p:txBody>
          <a:bodyPr/>
          <a:lstStyle/>
          <a:p>
            <a:r>
              <a:rPr lang="en-US" sz="3200" dirty="0" smtClean="0"/>
              <a:t>Underweight delayed outcomes</a:t>
            </a:r>
          </a:p>
          <a:p>
            <a:r>
              <a:rPr lang="en-US" sz="3200" dirty="0" smtClean="0"/>
              <a:t>Underweight  </a:t>
            </a:r>
            <a:r>
              <a:rPr lang="en-US" sz="3200" b="1" u="sng" dirty="0" smtClean="0"/>
              <a:t>or</a:t>
            </a:r>
            <a:r>
              <a:rPr lang="en-US" sz="3200" dirty="0" smtClean="0"/>
              <a:t> overweight rare outcomes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3505200"/>
          </a:xfrm>
        </p:spPr>
        <p:txBody>
          <a:bodyPr/>
          <a:lstStyle/>
          <a:p>
            <a:pPr lvl="0">
              <a:buClr>
                <a:srgbClr val="33B785"/>
              </a:buClr>
            </a:pPr>
            <a:r>
              <a:rPr lang="en-US" sz="2400" dirty="0" smtClean="0">
                <a:solidFill>
                  <a:prstClr val="black"/>
                </a:solidFill>
              </a:rPr>
              <a:t>Over</a:t>
            </a:r>
            <a:r>
              <a:rPr lang="en-US" sz="2400" dirty="0" smtClean="0"/>
              <a:t>weighting occurs when people</a:t>
            </a:r>
            <a:r>
              <a:rPr lang="en-US" sz="2400" baseline="0" dirty="0" smtClean="0"/>
              <a:t> decide on the basis of description</a:t>
            </a:r>
          </a:p>
          <a:p>
            <a:pPr lvl="1">
              <a:buClr>
                <a:srgbClr val="33B785"/>
              </a:buClr>
            </a:pPr>
            <a:r>
              <a:rPr lang="en-US" sz="2400" dirty="0" smtClean="0"/>
              <a:t>Buy lottery tickets and insurance</a:t>
            </a:r>
            <a:r>
              <a:rPr lang="en-US" sz="2400" baseline="0" dirty="0" smtClean="0"/>
              <a:t> </a:t>
            </a:r>
          </a:p>
          <a:p>
            <a:pPr lvl="0">
              <a:buClr>
                <a:srgbClr val="33B785"/>
              </a:buClr>
            </a:pPr>
            <a:endParaRPr lang="en-US" sz="2400" baseline="0" dirty="0" smtClean="0"/>
          </a:p>
          <a:p>
            <a:pPr lvl="0">
              <a:buClr>
                <a:srgbClr val="33B785"/>
              </a:buClr>
            </a:pPr>
            <a:r>
              <a:rPr lang="en-US" sz="2400" baseline="0" dirty="0" smtClean="0"/>
              <a:t>Underweighting occurs when they decide on the basis of experience (feedback),  especially recent feedback </a:t>
            </a:r>
          </a:p>
          <a:p>
            <a:pPr lvl="1">
              <a:buClr>
                <a:srgbClr val="33B785"/>
              </a:buClr>
            </a:pPr>
            <a:r>
              <a:rPr lang="en-US" sz="2400" dirty="0" smtClean="0"/>
              <a:t>“It won’t happen to me” </a:t>
            </a: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determines whether we underweight or overweight rare events? </a:t>
            </a:r>
            <a:r>
              <a:rPr lang="en-US" sz="3100" dirty="0" smtClean="0"/>
              <a:t>The Description-Experience Gap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5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3505200"/>
          </a:xfrm>
        </p:spPr>
        <p:txBody>
          <a:bodyPr/>
          <a:lstStyle/>
          <a:p>
            <a:pPr lvl="1">
              <a:buClr>
                <a:srgbClr val="33B785"/>
              </a:buClr>
            </a:pPr>
            <a:r>
              <a:rPr lang="en-US" sz="2800" dirty="0" smtClean="0"/>
              <a:t>Descriptions</a:t>
            </a:r>
            <a:r>
              <a:rPr lang="en-US" sz="2800" baseline="0" dirty="0" smtClean="0"/>
              <a:t> of outcomes?</a:t>
            </a:r>
          </a:p>
          <a:p>
            <a:pPr lvl="1">
              <a:buClr>
                <a:srgbClr val="33B785"/>
              </a:buClr>
            </a:pPr>
            <a:r>
              <a:rPr lang="en-US" sz="2800" baseline="0" dirty="0" smtClean="0"/>
              <a:t>Feedback?</a:t>
            </a:r>
          </a:p>
          <a:p>
            <a:pPr lvl="2">
              <a:buClr>
                <a:srgbClr val="33B785"/>
              </a:buClr>
            </a:pPr>
            <a:r>
              <a:rPr lang="en-US" sz="2600" dirty="0" smtClean="0"/>
              <a:t>Increase frequency of feedback (outcomes)</a:t>
            </a:r>
          </a:p>
          <a:p>
            <a:pPr lvl="2">
              <a:buClr>
                <a:srgbClr val="33B785"/>
              </a:buClr>
            </a:pPr>
            <a:r>
              <a:rPr lang="en-US" sz="2600" baseline="0" dirty="0" smtClean="0"/>
              <a:t>Change delayed to immediate outcomes</a:t>
            </a:r>
            <a:endParaRPr lang="en-US" sz="26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/>
          <a:lstStyle/>
          <a:p>
            <a:pPr lvl="0">
              <a:buClr>
                <a:srgbClr val="33B785"/>
              </a:buClr>
            </a:pPr>
            <a:r>
              <a:rPr lang="en-US" sz="3200" dirty="0" smtClean="0"/>
              <a:t>Can we counteract this tendency through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770062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The influence of description on risk perception 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1288" y="1861480"/>
            <a:ext cx="772251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857950"/>
            <a:ext cx="1800200" cy="1843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99792" y="583535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www.mysafework.com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32956" y="54657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6"/>
              </a:rPr>
              <a:t>www.passporttosafety.com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1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895E65-7C70-4C63-B0ED-D5F8A2F80632}" type="slidenum">
              <a:rPr lang="en-US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548680"/>
            <a:ext cx="8229600" cy="19288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b="1" kern="1200" dirty="0" smtClean="0">
                <a:latin typeface="+mn-lt"/>
                <a:ea typeface="+mn-ea"/>
                <a:cs typeface="+mn-cs"/>
              </a:rPr>
              <a:t>Counteracting Delayed And Rare Outcomes By Through Immediate Feedback</a:t>
            </a:r>
            <a:br>
              <a:rPr lang="en-US" sz="2800" b="1" kern="1200" dirty="0" smtClean="0">
                <a:latin typeface="+mn-lt"/>
                <a:ea typeface="+mn-ea"/>
                <a:cs typeface="+mn-cs"/>
              </a:rPr>
            </a:br>
            <a:endParaRPr lang="en-US" sz="2800" b="1" dirty="0" smtClean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1772816"/>
            <a:ext cx="8229600" cy="4525963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2400" kern="1200" dirty="0"/>
              <a:t>	</a:t>
            </a:r>
            <a:endParaRPr lang="en-US" sz="2400" b="1" kern="1200" dirty="0"/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2000" kern="1200" dirty="0"/>
              <a:t>A study by </a:t>
            </a:r>
            <a:r>
              <a:rPr lang="en-US" sz="2000" kern="1200" dirty="0" err="1" smtClean="0"/>
              <a:t>Zohar</a:t>
            </a:r>
            <a:r>
              <a:rPr lang="en-US" sz="2000" kern="1200" dirty="0" smtClean="0"/>
              <a:t> </a:t>
            </a:r>
            <a:r>
              <a:rPr lang="en-US" sz="2000" kern="1200" dirty="0"/>
              <a:t>(1980) looked at increasing </a:t>
            </a:r>
            <a:r>
              <a:rPr lang="en-US" sz="2000" kern="1200" dirty="0">
                <a:solidFill>
                  <a:srgbClr val="FF0000"/>
                </a:solidFill>
              </a:rPr>
              <a:t>use of ear protectors </a:t>
            </a:r>
            <a:r>
              <a:rPr lang="en-US" sz="2000" kern="1200" dirty="0"/>
              <a:t>through information feedback. Workers </a:t>
            </a:r>
            <a:r>
              <a:rPr lang="en-US" sz="2000" kern="1200" dirty="0" smtClean="0"/>
              <a:t>were </a:t>
            </a:r>
            <a:r>
              <a:rPr lang="en-US" sz="2000" kern="1200" dirty="0"/>
              <a:t>given hearing tests before and at the end of their shifts. </a:t>
            </a:r>
            <a:r>
              <a:rPr lang="en-US" sz="2000" kern="1200" dirty="0">
                <a:solidFill>
                  <a:srgbClr val="FF0000"/>
                </a:solidFill>
              </a:rPr>
              <a:t>Hearing levels were found to be poorer at the end of the shift </a:t>
            </a:r>
            <a:r>
              <a:rPr lang="en-US" sz="2000" kern="1200" dirty="0" smtClean="0">
                <a:solidFill>
                  <a:srgbClr val="FF0000"/>
                </a:solidFill>
              </a:rPr>
              <a:t>among </a:t>
            </a:r>
            <a:r>
              <a:rPr lang="en-US" sz="2000" kern="1200" dirty="0">
                <a:solidFill>
                  <a:srgbClr val="FF0000"/>
                </a:solidFill>
              </a:rPr>
              <a:t>workers not using ear plugs. This information was fed back to individual </a:t>
            </a:r>
            <a:r>
              <a:rPr lang="en-US" sz="2000" kern="1200" dirty="0" smtClean="0">
                <a:solidFill>
                  <a:srgbClr val="FF0000"/>
                </a:solidFill>
              </a:rPr>
              <a:t>workers</a:t>
            </a:r>
            <a:r>
              <a:rPr lang="en-US" sz="2000" kern="1200" dirty="0" smtClean="0">
                <a:solidFill>
                  <a:schemeClr val="accent2"/>
                </a:solidFill>
              </a:rPr>
              <a:t>.</a:t>
            </a:r>
            <a:r>
              <a:rPr lang="en-US" sz="2000" kern="1200" dirty="0" smtClean="0"/>
              <a:t> </a:t>
            </a:r>
            <a:r>
              <a:rPr lang="en-US" sz="2000" kern="1200" dirty="0"/>
              <a:t>Over a period of five months ear plug </a:t>
            </a:r>
            <a:r>
              <a:rPr lang="en-US" sz="2000" kern="1200" dirty="0">
                <a:solidFill>
                  <a:srgbClr val="FF0000"/>
                </a:solidFill>
              </a:rPr>
              <a:t>usage </a:t>
            </a:r>
            <a:r>
              <a:rPr lang="en-US" sz="2000" kern="1200" dirty="0"/>
              <a:t>in the department </a:t>
            </a:r>
            <a:r>
              <a:rPr lang="en-US" sz="2000" kern="1200" dirty="0">
                <a:solidFill>
                  <a:srgbClr val="FF0000"/>
                </a:solidFill>
              </a:rPr>
              <a:t>increased to 85-90%. </a:t>
            </a:r>
            <a:endParaRPr lang="en-US" sz="2000" kern="1200" dirty="0" smtClean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2000" kern="1200" dirty="0" smtClean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2000" kern="1200" dirty="0" smtClean="0"/>
              <a:t>In </a:t>
            </a:r>
            <a:r>
              <a:rPr lang="en-US" sz="2000" kern="1200" dirty="0"/>
              <a:t>a </a:t>
            </a:r>
            <a:r>
              <a:rPr lang="en-US" sz="2000" kern="1200" dirty="0">
                <a:solidFill>
                  <a:srgbClr val="FF0000"/>
                </a:solidFill>
              </a:rPr>
              <a:t>control group</a:t>
            </a:r>
            <a:r>
              <a:rPr lang="en-US" sz="2000" kern="1200" dirty="0"/>
              <a:t> </a:t>
            </a:r>
            <a:r>
              <a:rPr lang="en-US" sz="2000" kern="1200" dirty="0" smtClean="0"/>
              <a:t>workers </a:t>
            </a:r>
            <a:r>
              <a:rPr lang="en-US" sz="2000" kern="1200" dirty="0"/>
              <a:t>were given </a:t>
            </a:r>
            <a:r>
              <a:rPr lang="en-US" sz="2000" kern="1200" dirty="0" smtClean="0">
                <a:solidFill>
                  <a:srgbClr val="FF0000"/>
                </a:solidFill>
              </a:rPr>
              <a:t>lectures </a:t>
            </a:r>
            <a:r>
              <a:rPr lang="en-US" sz="2000" kern="1200" dirty="0"/>
              <a:t>on hearing conservation which were later augmented by </a:t>
            </a:r>
            <a:r>
              <a:rPr lang="en-US" sz="2000" kern="1200" dirty="0">
                <a:solidFill>
                  <a:srgbClr val="FF0000"/>
                </a:solidFill>
              </a:rPr>
              <a:t>disciplinary threats</a:t>
            </a:r>
            <a:r>
              <a:rPr lang="en-US" sz="2000" kern="1200" dirty="0"/>
              <a:t>. </a:t>
            </a:r>
            <a:r>
              <a:rPr lang="en-US" sz="2000" kern="1200" dirty="0" smtClean="0"/>
              <a:t> </a:t>
            </a:r>
            <a:r>
              <a:rPr lang="en-US" sz="2000" kern="1200" dirty="0" smtClean="0">
                <a:solidFill>
                  <a:srgbClr val="FF0000"/>
                </a:solidFill>
              </a:rPr>
              <a:t>No </a:t>
            </a:r>
            <a:r>
              <a:rPr lang="en-US" sz="2000" kern="1200" dirty="0">
                <a:solidFill>
                  <a:srgbClr val="FF0000"/>
                </a:solidFill>
              </a:rPr>
              <a:t>more than 10% </a:t>
            </a:r>
            <a:r>
              <a:rPr lang="en-US" sz="2000" kern="1200" dirty="0"/>
              <a:t>of the workers in the control group wore earplugs over the five month period.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1500" kern="12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kern="12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2100" kern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58" y="3688003"/>
            <a:ext cx="5297883" cy="1767993"/>
          </a:xfrm>
          <a:noFill/>
        </p:spPr>
      </p:pic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381000" y="836712"/>
            <a:ext cx="8229600" cy="288032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Counteracting Delayed and Rare Outcomes: Immediate Feedback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2800" dirty="0" smtClean="0"/>
              <a:t>UK has  signs that give you a smiley or frowning face depending on whether you’re speeding</a:t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FBFC8-4BE8-4FF5-A432-499A3ED77E7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5" name="Picture 4" descr="C:\Documents and Settings\Mlevitsky\Local Settings\Temporary Internet Files\Content.IE5\770LHOW8\MCj0423165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365104"/>
            <a:ext cx="1255713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67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772816"/>
            <a:ext cx="8229600" cy="3505200"/>
          </a:xfrm>
        </p:spPr>
        <p:txBody>
          <a:bodyPr/>
          <a:lstStyle/>
          <a:p>
            <a:r>
              <a:rPr lang="en-US" dirty="0" smtClean="0"/>
              <a:t>Reciprocity</a:t>
            </a:r>
          </a:p>
          <a:p>
            <a:r>
              <a:rPr lang="en-US" dirty="0" smtClean="0"/>
              <a:t>A </a:t>
            </a:r>
            <a:r>
              <a:rPr lang="en-US" dirty="0"/>
              <a:t>caring workplace:  </a:t>
            </a:r>
          </a:p>
          <a:p>
            <a:pPr lvl="1"/>
            <a:r>
              <a:rPr lang="en-US" dirty="0" err="1"/>
              <a:t>Mearns</a:t>
            </a:r>
            <a:r>
              <a:rPr lang="en-US" dirty="0"/>
              <a:t> </a:t>
            </a:r>
            <a:r>
              <a:rPr lang="en-US" dirty="0" smtClean="0"/>
              <a:t>study*: </a:t>
            </a:r>
            <a:r>
              <a:rPr lang="en-US" dirty="0"/>
              <a:t>employer investment in                  health associated with better safety </a:t>
            </a:r>
            <a:r>
              <a:rPr lang="en-US" dirty="0" smtClean="0"/>
              <a:t>climate, behavior</a:t>
            </a:r>
            <a:endParaRPr lang="en-US" dirty="0"/>
          </a:p>
          <a:p>
            <a:r>
              <a:rPr lang="en-US" dirty="0" smtClean="0"/>
              <a:t>Good teamwork associated with better safety and patient outcomes in hospitals</a:t>
            </a:r>
          </a:p>
          <a:p>
            <a:r>
              <a:rPr lang="en-US" dirty="0" smtClean="0"/>
              <a:t>Social proof/Social norms</a:t>
            </a:r>
          </a:p>
          <a:p>
            <a:r>
              <a:rPr lang="en-US" dirty="0" smtClean="0"/>
              <a:t>Recognition </a:t>
            </a:r>
          </a:p>
          <a:p>
            <a:pPr marL="109537" indent="0">
              <a:buNone/>
            </a:pPr>
            <a:r>
              <a:rPr lang="en-US" sz="1400" b="1" dirty="0" smtClean="0"/>
              <a:t>*Investment </a:t>
            </a:r>
            <a:r>
              <a:rPr lang="en-US" sz="1400" b="1" dirty="0"/>
              <a:t>in workforce health: Exploring the implications for workforce safety climate and </a:t>
            </a:r>
            <a:r>
              <a:rPr lang="en-US" sz="1400" b="1" dirty="0" smtClean="0"/>
              <a:t>commitment  </a:t>
            </a:r>
            <a:r>
              <a:rPr lang="en-US" sz="1400" b="1" dirty="0">
                <a:hlinkClick r:id="rId3"/>
              </a:rPr>
              <a:t>Accident Analysis &amp; Prevention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>
                <a:hlinkClick r:id="rId4"/>
              </a:rPr>
              <a:t>Volume 42, Issue 5</a:t>
            </a:r>
            <a:r>
              <a:rPr lang="en-US" sz="1400" dirty="0"/>
              <a:t>, September 2010, Pages 1445-1454</a:t>
            </a:r>
            <a:br>
              <a:rPr lang="en-US" sz="1400" dirty="0"/>
            </a:br>
            <a:r>
              <a:rPr lang="en-US" sz="1400" dirty="0"/>
              <a:t> </a:t>
            </a:r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92696"/>
            <a:ext cx="8229600" cy="1143000"/>
          </a:xfrm>
          <a:ln>
            <a:miter lim="800000"/>
            <a:headEnd/>
            <a:tailEnd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b="1" kern="12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RELATIONSHIPS</a:t>
            </a:r>
            <a:endParaRPr lang="en-US" sz="6000" b="1" kern="1200" dirty="0">
              <a:solidFill>
                <a:schemeClr val="bg2">
                  <a:lumMod val="2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2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elgian ad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1052736"/>
            <a:ext cx="7938469" cy="446235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FF3FF-C111-49BF-9D81-98C222DF9693}" type="slidenum">
              <a:rPr lang="en-US"/>
              <a:pPr>
                <a:defRPr/>
              </a:pPr>
              <a:t>46</a:t>
            </a:fld>
            <a:endParaRPr lang="en-US"/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76804" name="Picture 1" descr="BBC 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714375"/>
            <a:ext cx="36068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714375" y="1785938"/>
            <a:ext cx="5273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1" hangingPunct="1"/>
            <a:r>
              <a:rPr lang="en-US" sz="2000" b="1">
                <a:solidFill>
                  <a:srgbClr val="000000"/>
                </a:solidFill>
                <a:cs typeface="Times New Roman" pitchFamily="18" charset="0"/>
              </a:rPr>
              <a:t>Shame 'boosts hand-washing rate' </a:t>
            </a:r>
            <a:endParaRPr lang="en-US" sz="2800">
              <a:latin typeface="Arial" charset="0"/>
            </a:endParaRPr>
          </a:p>
        </p:txBody>
      </p:sp>
      <p:sp>
        <p:nvSpPr>
          <p:cNvPr id="76806" name="Rectangle 7"/>
          <p:cNvSpPr>
            <a:spLocks noChangeArrowheads="1"/>
          </p:cNvSpPr>
          <p:nvPr/>
        </p:nvSpPr>
        <p:spPr bwMode="auto">
          <a:xfrm>
            <a:off x="571500" y="2214563"/>
            <a:ext cx="757237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dirty="0"/>
              <a:t>The message "Is the person next to you washing with soap?" boosted rates of hand-washing with soap by 11% in women and 12% in men. </a:t>
            </a:r>
          </a:p>
          <a:p>
            <a:r>
              <a:rPr lang="en-US" sz="2400" dirty="0"/>
              <a:t>The researchers suggested people were most sensitive to the idea that others were watching their </a:t>
            </a:r>
            <a:r>
              <a:rPr lang="en-US" sz="2400" dirty="0" smtClean="0"/>
              <a:t>behavior: </a:t>
            </a:r>
            <a:r>
              <a:rPr lang="en-US" sz="2400" dirty="0"/>
              <a:t>"What other people think - what is deemed to be acceptable </a:t>
            </a:r>
            <a:r>
              <a:rPr lang="en-US" sz="2400" dirty="0" smtClean="0"/>
              <a:t>behavior </a:t>
            </a:r>
            <a:r>
              <a:rPr lang="en-US" sz="2400" dirty="0"/>
              <a:t>- is probably a key determinant in shaping </a:t>
            </a:r>
            <a:r>
              <a:rPr lang="en-US" sz="2400" dirty="0" smtClean="0"/>
              <a:t>behavior.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505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65770C-4C23-4F31-8E4E-3E20C5840F39}" type="slidenum">
              <a:rPr lang="en-US" sz="1400">
                <a:solidFill>
                  <a:schemeClr val="tx1"/>
                </a:solidFill>
                <a:latin typeface="+mn-lt"/>
              </a:rPr>
              <a:pPr>
                <a:defRPr/>
              </a:pPr>
              <a:t>47</a:t>
            </a:fld>
            <a:endParaRPr lang="en-US" sz="14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4755" name="Picture 4" descr="home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57563"/>
            <a:ext cx="17145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5" descr="nativeposter6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1125538"/>
            <a:ext cx="2706687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6" descr="3factoidb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7" descr="Goshen4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952750"/>
            <a:ext cx="38100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10" descr="home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0" name="Rectangle 11"/>
          <p:cNvSpPr>
            <a:spLocks noChangeArrowheads="1"/>
          </p:cNvSpPr>
          <p:nvPr/>
        </p:nvSpPr>
        <p:spPr bwMode="auto">
          <a:xfrm>
            <a:off x="4859338" y="333375"/>
            <a:ext cx="187325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Social Norms Marketing campaigns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en-US" sz="2400" b="1">
              <a:latin typeface="Arial" charset="0"/>
            </a:endParaRPr>
          </a:p>
        </p:txBody>
      </p:sp>
      <p:sp>
        <p:nvSpPr>
          <p:cNvPr id="74761" name="Rectangle 12"/>
          <p:cNvSpPr>
            <a:spLocks noChangeArrowheads="1"/>
          </p:cNvSpPr>
          <p:nvPr/>
        </p:nvSpPr>
        <p:spPr bwMode="auto">
          <a:xfrm>
            <a:off x="250825" y="6034088"/>
            <a:ext cx="53990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2400">
                <a:solidFill>
                  <a:srgbClr val="FF0066"/>
                </a:solidFill>
                <a:latin typeface="Arial" charset="0"/>
                <a:hlinkClick r:id="rId6"/>
              </a:rPr>
              <a:t>http://www.mostofus.org/index.php</a:t>
            </a:r>
            <a:r>
              <a:rPr lang="en-US">
                <a:latin typeface="Arial" charset="0"/>
              </a:rPr>
              <a:t> 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en-US" sz="16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3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Studies point to importance of supervisor relationships in safety behavior, climate</a:t>
            </a:r>
          </a:p>
          <a:p>
            <a:endParaRPr lang="en-US" dirty="0" smtClean="0"/>
          </a:p>
          <a:p>
            <a:pPr marL="109537" indent="0">
              <a:buNone/>
            </a:pPr>
            <a:r>
              <a:rPr lang="en-US" sz="1600" b="1" dirty="0"/>
              <a:t>Relations Among Occupational Hazards, Attitudes, and Safety Performance</a:t>
            </a:r>
          </a:p>
          <a:p>
            <a:pPr marL="109537" indent="0">
              <a:buNone/>
            </a:pPr>
            <a:r>
              <a:rPr lang="en-US" sz="1600" b="1" dirty="0" smtClean="0"/>
              <a:t>Michael </a:t>
            </a:r>
            <a:r>
              <a:rPr lang="en-US" sz="1600" b="1" dirty="0"/>
              <a:t>T. </a:t>
            </a:r>
            <a:r>
              <a:rPr lang="en-US" sz="1600" b="1" dirty="0" smtClean="0"/>
              <a:t>Ford</a:t>
            </a:r>
            <a:r>
              <a:rPr lang="en-US" sz="1600" b="1" baseline="30000" dirty="0"/>
              <a:t> </a:t>
            </a:r>
            <a:r>
              <a:rPr lang="en-US" sz="1600" b="1" dirty="0"/>
              <a:t> and Lois E. </a:t>
            </a:r>
            <a:r>
              <a:rPr lang="en-US" sz="1600" b="1" dirty="0" err="1" smtClean="0"/>
              <a:t>Tetrick</a:t>
            </a:r>
            <a:r>
              <a:rPr lang="en-US" sz="1600" b="1" dirty="0" smtClean="0"/>
              <a:t>, </a:t>
            </a:r>
            <a:r>
              <a:rPr lang="en-US" sz="1600" b="1" u="sng" dirty="0">
                <a:hlinkClick r:id="rId2"/>
              </a:rPr>
              <a:t>Journal of Occupational Health Psychology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hlinkClick r:id="rId3"/>
              </a:rPr>
              <a:t>Volume 16, Issue 1</a:t>
            </a:r>
            <a:r>
              <a:rPr lang="en-US" sz="1600" dirty="0"/>
              <a:t>, January 2011, Pages 48-66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980728"/>
            <a:ext cx="8229600" cy="1694656"/>
          </a:xfrm>
          <a:ln>
            <a:miter lim="800000"/>
            <a:headEnd/>
            <a:tailEnd/>
          </a:ln>
        </p:spPr>
        <p:txBody>
          <a:bodyPr tIns="0" rIns="18288"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b="1" kern="12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RELATIONSHIPS with Supervisors</a:t>
            </a:r>
            <a:endParaRPr lang="en-US" sz="6000" b="1" kern="1200" dirty="0">
              <a:solidFill>
                <a:schemeClr val="bg2">
                  <a:lumMod val="25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618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571500" y="1643063"/>
            <a:ext cx="8229600" cy="4389437"/>
          </a:xfrm>
        </p:spPr>
        <p:txBody>
          <a:bodyPr/>
          <a:lstStyle/>
          <a:p>
            <a:r>
              <a:rPr lang="en-US" dirty="0" smtClean="0"/>
              <a:t>Supervisor-based safety</a:t>
            </a:r>
          </a:p>
          <a:p>
            <a:r>
              <a:rPr lang="en-US" dirty="0" smtClean="0"/>
              <a:t>Safety exchanges: daily messages </a:t>
            </a:r>
          </a:p>
          <a:p>
            <a:r>
              <a:rPr lang="en-US" dirty="0" smtClean="0"/>
              <a:t>The route through which management influences safety climate </a:t>
            </a:r>
          </a:p>
          <a:p>
            <a:r>
              <a:rPr lang="en-US" dirty="0"/>
              <a:t>Effectiveness of supervisors’ communications influenced by </a:t>
            </a:r>
            <a:r>
              <a:rPr lang="en-US" u="sng" dirty="0"/>
              <a:t>visibility </a:t>
            </a:r>
            <a:r>
              <a:rPr lang="en-US" dirty="0"/>
              <a:t>of </a:t>
            </a:r>
            <a:r>
              <a:rPr lang="en-US" dirty="0" smtClean="0"/>
              <a:t>workers</a:t>
            </a:r>
          </a:p>
          <a:p>
            <a:endParaRPr lang="en-US" dirty="0"/>
          </a:p>
          <a:p>
            <a:pPr marL="109537" indent="0">
              <a:buNone/>
            </a:pPr>
            <a:r>
              <a:rPr lang="en-US" sz="1800" dirty="0" smtClean="0"/>
              <a:t>The </a:t>
            </a:r>
            <a:r>
              <a:rPr lang="en-US" sz="1800" dirty="0"/>
              <a:t>effect of workers' visibility on effectiveness of intervention programs: Supervisory-based safety interventions.</a:t>
            </a:r>
          </a:p>
          <a:p>
            <a:pPr marL="109537" indent="0">
              <a:buNone/>
            </a:pPr>
            <a:r>
              <a:rPr lang="en-US" sz="1800" dirty="0"/>
              <a:t>Luria G, Zohar D, </a:t>
            </a:r>
            <a:r>
              <a:rPr lang="en-US" sz="1800" dirty="0" err="1"/>
              <a:t>Erev</a:t>
            </a:r>
            <a:r>
              <a:rPr lang="en-US" sz="1800" dirty="0"/>
              <a:t> I. J. </a:t>
            </a:r>
            <a:r>
              <a:rPr lang="en-US" sz="1800" dirty="0" err="1"/>
              <a:t>Saf</a:t>
            </a:r>
            <a:r>
              <a:rPr lang="en-US" sz="1800" dirty="0"/>
              <a:t>. Res. 2008; 39(3): 273-80.</a:t>
            </a:r>
          </a:p>
          <a:p>
            <a:pPr marL="109537" indent="0">
              <a:buNone/>
            </a:pPr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1143000"/>
          </a:xfrm>
        </p:spPr>
        <p:txBody>
          <a:bodyPr/>
          <a:lstStyle/>
          <a:p>
            <a:r>
              <a:rPr lang="en-US" smtClean="0"/>
              <a:t>Zohar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FB9CF4-3B35-4B2A-83F5-D7AD258F9FFB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Commitment and ownership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08C29-1CFE-4539-81EB-4731A835DFE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14400" y="2708920"/>
            <a:ext cx="8229600" cy="3505200"/>
          </a:xfrm>
        </p:spPr>
        <p:txBody>
          <a:bodyPr/>
          <a:lstStyle/>
          <a:p>
            <a:r>
              <a:rPr lang="en-US" dirty="0"/>
              <a:t>Endowment effect</a:t>
            </a:r>
          </a:p>
          <a:p>
            <a:r>
              <a:rPr lang="en-US" dirty="0" smtClean="0"/>
              <a:t>Foot in the door</a:t>
            </a:r>
          </a:p>
          <a:p>
            <a:r>
              <a:rPr lang="en-US" dirty="0"/>
              <a:t>The signature effect</a:t>
            </a:r>
          </a:p>
          <a:p>
            <a:r>
              <a:rPr lang="en-US" dirty="0" smtClean="0"/>
              <a:t>The IKEA effect</a:t>
            </a:r>
          </a:p>
          <a:p>
            <a:pPr lvl="1"/>
            <a:r>
              <a:rPr lang="en-US" dirty="0" smtClean="0"/>
              <a:t>Works for programs and procedures as well as furniture*</a:t>
            </a:r>
          </a:p>
          <a:p>
            <a:pPr lvl="1"/>
            <a:endParaRPr lang="en-US" dirty="0"/>
          </a:p>
          <a:p>
            <a:pPr marL="392113" lvl="1" indent="0">
              <a:buNone/>
            </a:pPr>
            <a:r>
              <a:rPr lang="en-US" dirty="0" smtClean="0"/>
              <a:t>*</a:t>
            </a:r>
            <a:r>
              <a:rPr lang="en-US" sz="1800" dirty="0" err="1" smtClean="0"/>
              <a:t>Antonsen</a:t>
            </a:r>
            <a:r>
              <a:rPr lang="en-US" sz="1800" dirty="0" smtClean="0"/>
              <a:t>, S. , </a:t>
            </a:r>
            <a:r>
              <a:rPr lang="en-US" sz="1800" u="sng" dirty="0" smtClean="0"/>
              <a:t>Safety Culture: Theory, Method and Improvement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441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1B40D4-2152-4E64-9724-03433456005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3" name="gilbert endowmen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0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6022223" cy="4464496"/>
          </a:xfrm>
          <a:noFill/>
        </p:spPr>
      </p:pic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285750" y="857250"/>
            <a:ext cx="8858250" cy="7858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Safety Pledge: Foot in the Door, Commitment, Social Proof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B6DE9-D3A2-4F80-AED3-95D763BAD9E1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8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3505200"/>
          </a:xfrm>
        </p:spPr>
        <p:txBody>
          <a:bodyPr/>
          <a:lstStyle/>
          <a:p>
            <a:r>
              <a:rPr lang="en-US" sz="3200" dirty="0" smtClean="0"/>
              <a:t>Necessary but not sufficient for success: </a:t>
            </a:r>
          </a:p>
          <a:p>
            <a:pPr lvl="1"/>
            <a:r>
              <a:rPr lang="en-US" sz="3200" dirty="0" smtClean="0"/>
              <a:t>Shop Floor Training</a:t>
            </a:r>
          </a:p>
          <a:p>
            <a:pPr lvl="1"/>
            <a:r>
              <a:rPr lang="en-US" sz="3200" dirty="0" smtClean="0"/>
              <a:t>Management systems</a:t>
            </a:r>
          </a:p>
          <a:p>
            <a:pPr lvl="1"/>
            <a:r>
              <a:rPr lang="en-US" sz="3200" dirty="0" smtClean="0"/>
              <a:t>Promotion and publicity</a:t>
            </a:r>
          </a:p>
          <a:p>
            <a:pPr lvl="2"/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*</a:t>
            </a:r>
            <a:r>
              <a:rPr lang="en-US" sz="1400" dirty="0" smtClean="0"/>
              <a:t>Hale, </a:t>
            </a:r>
            <a:r>
              <a:rPr lang="en-US" sz="1400" dirty="0" err="1" smtClean="0"/>
              <a:t>Guldenmund</a:t>
            </a:r>
            <a:r>
              <a:rPr lang="en-US" sz="1400" dirty="0" smtClean="0"/>
              <a:t>,  </a:t>
            </a:r>
            <a:r>
              <a:rPr lang="en-US" sz="1400" dirty="0"/>
              <a:t>van </a:t>
            </a:r>
            <a:r>
              <a:rPr lang="en-US" sz="1400" dirty="0" err="1" smtClean="0"/>
              <a:t>Loenhout</a:t>
            </a:r>
            <a:r>
              <a:rPr lang="en-US" sz="1400" dirty="0" smtClean="0"/>
              <a:t>, Oh, </a:t>
            </a:r>
            <a:r>
              <a:rPr lang="en-US" sz="1400" u="sng" dirty="0"/>
              <a:t>Safety Science </a:t>
            </a:r>
            <a:r>
              <a:rPr lang="en-US" sz="1400" dirty="0"/>
              <a:t>48 (2010) 1026–1035</a:t>
            </a:r>
            <a:endParaRPr lang="en-US" sz="14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endParaRPr lang="en-US" sz="1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tx1"/>
                </a:solidFill>
              </a:rPr>
              <a:t>Dutch study* of  successful and not so successful interventions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5F147-E193-4236-99AA-C7DADFE0AF67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0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3505200"/>
          </a:xfrm>
        </p:spPr>
        <p:txBody>
          <a:bodyPr/>
          <a:lstStyle/>
          <a:p>
            <a:r>
              <a:rPr lang="en-US" sz="2400" dirty="0" smtClean="0"/>
              <a:t>Factors that discriminated between successful and not so successful: </a:t>
            </a:r>
          </a:p>
          <a:p>
            <a:pPr lvl="1"/>
            <a:r>
              <a:rPr lang="en-US" sz="2400" dirty="0" smtClean="0"/>
              <a:t>Feedback, learning and dialogue</a:t>
            </a:r>
          </a:p>
          <a:p>
            <a:pPr lvl="1"/>
            <a:r>
              <a:rPr lang="en-US" sz="2400" dirty="0" smtClean="0"/>
              <a:t>Management training</a:t>
            </a:r>
          </a:p>
          <a:p>
            <a:pPr lvl="1"/>
            <a:r>
              <a:rPr lang="en-US" sz="2400" dirty="0"/>
              <a:t>Relationships/communication between shop floor and line </a:t>
            </a:r>
          </a:p>
          <a:p>
            <a:pPr lvl="1"/>
            <a:r>
              <a:rPr lang="en-US" sz="2400" dirty="0" smtClean="0"/>
              <a:t>Creativity and energy: a critical mass of numerous initiatives</a:t>
            </a:r>
          </a:p>
          <a:p>
            <a:pPr lvl="2"/>
            <a:r>
              <a:rPr lang="en-US" sz="2000" dirty="0" smtClean="0"/>
              <a:t>Commitment of senior management</a:t>
            </a:r>
          </a:p>
          <a:p>
            <a:pPr lvl="2"/>
            <a:r>
              <a:rPr lang="en-US" sz="2000" dirty="0" smtClean="0"/>
              <a:t>Enthusiasm of safety co-</a:t>
            </a:r>
            <a:r>
              <a:rPr lang="en-US" sz="2000" dirty="0" err="1" smtClean="0"/>
              <a:t>ordinator</a:t>
            </a:r>
            <a:endParaRPr lang="en-US" sz="2000" dirty="0" smtClean="0"/>
          </a:p>
          <a:p>
            <a:pPr lvl="2"/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*</a:t>
            </a:r>
            <a:r>
              <a:rPr lang="en-US" sz="1400" dirty="0" smtClean="0"/>
              <a:t>Hale, </a:t>
            </a:r>
            <a:r>
              <a:rPr lang="en-US" sz="1400" dirty="0" err="1" smtClean="0"/>
              <a:t>Guldenmund</a:t>
            </a:r>
            <a:r>
              <a:rPr lang="en-US" sz="1400" dirty="0" smtClean="0"/>
              <a:t>,  </a:t>
            </a:r>
            <a:r>
              <a:rPr lang="en-US" sz="1400" dirty="0"/>
              <a:t>van </a:t>
            </a:r>
            <a:r>
              <a:rPr lang="en-US" sz="1400" dirty="0" err="1" smtClean="0"/>
              <a:t>Loenhout</a:t>
            </a:r>
            <a:r>
              <a:rPr lang="en-US" sz="1400" dirty="0" smtClean="0"/>
              <a:t>, Oh, </a:t>
            </a:r>
            <a:r>
              <a:rPr lang="en-US" sz="1400" u="sng" dirty="0"/>
              <a:t>Safety Science </a:t>
            </a:r>
            <a:r>
              <a:rPr lang="en-US" sz="1400" dirty="0"/>
              <a:t>48 (2010) 1026–1035</a:t>
            </a:r>
            <a:endParaRPr lang="en-US" sz="14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endParaRPr lang="en-US" sz="1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chemeClr val="tx1"/>
                </a:solidFill>
              </a:rPr>
              <a:t>Dutch study* of  successful and not so successful interventions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5F147-E193-4236-99AA-C7DADFE0AF6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9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3505200"/>
          </a:xfrm>
        </p:spPr>
        <p:txBody>
          <a:bodyPr/>
          <a:lstStyle/>
          <a:p>
            <a:r>
              <a:rPr lang="en-US" sz="3200" dirty="0" smtClean="0"/>
              <a:t>Assess Your Organization’s Safety Culture</a:t>
            </a:r>
          </a:p>
          <a:p>
            <a:pPr lvl="1"/>
            <a:r>
              <a:rPr lang="en-US" sz="3200" dirty="0" smtClean="0"/>
              <a:t>Maturity stage</a:t>
            </a:r>
          </a:p>
          <a:p>
            <a:pPr lvl="1"/>
            <a:r>
              <a:rPr lang="en-US" sz="3200" dirty="0" smtClean="0"/>
              <a:t>Underlying culture</a:t>
            </a:r>
          </a:p>
          <a:p>
            <a:r>
              <a:rPr lang="en-US" sz="3200" dirty="0" smtClean="0"/>
              <a:t>Decide on priorities for influencing</a:t>
            </a:r>
          </a:p>
          <a:p>
            <a:r>
              <a:rPr lang="en-US" sz="3200" dirty="0" smtClean="0"/>
              <a:t>Select motivators and influencers that are appropriate to your culture and stage</a:t>
            </a:r>
          </a:p>
          <a:p>
            <a:r>
              <a:rPr lang="en-US" sz="3200" dirty="0" smtClean="0"/>
              <a:t>Evaluate and improve</a:t>
            </a:r>
          </a:p>
          <a:p>
            <a:pPr>
              <a:buFont typeface="Wingdings 2" pitchFamily="18" charset="2"/>
              <a:buNone/>
            </a:pPr>
            <a:endParaRPr lang="en-US" sz="4000" dirty="0" smtClean="0"/>
          </a:p>
          <a:p>
            <a:endParaRPr lang="en-US" dirty="0" smtClean="0"/>
          </a:p>
        </p:txBody>
      </p:sp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en-US" dirty="0" smtClean="0"/>
              <a:t>Summing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F3BCB5-7FFF-42D4-B59A-BDDA9B3C1D20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964488" cy="1362456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sz="4800" dirty="0" smtClean="0"/>
              <a:t>Discussion	 and Questions</a:t>
            </a:r>
            <a:r>
              <a:rPr dirty="0" smtClean="0"/>
              <a:t>	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B93A0D-E3E1-49DC-B69A-2C935F135230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pic>
        <p:nvPicPr>
          <p:cNvPr id="89092" name="Picture 5" descr="C:\Documents and Settings\Mlevitsky\Local Settings\Temporary Internet Files\Content.IE5\B6G8H0L7\MCj0384172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4" y="1916832"/>
            <a:ext cx="1928813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TextBox 4"/>
          <p:cNvSpPr txBox="1">
            <a:spLocks noChangeArrowheads="1"/>
          </p:cNvSpPr>
          <p:nvPr/>
        </p:nvSpPr>
        <p:spPr bwMode="auto">
          <a:xfrm>
            <a:off x="467544" y="3717032"/>
            <a:ext cx="8424936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l"/>
            <a:r>
              <a:rPr lang="en-US" sz="6000" dirty="0">
                <a:latin typeface="Tempus Sans ITC" pitchFamily="82" charset="0"/>
              </a:rPr>
              <a:t>Thank you!</a:t>
            </a:r>
          </a:p>
          <a:p>
            <a:r>
              <a:rPr lang="en-US" sz="2400" dirty="0">
                <a:solidFill>
                  <a:srgbClr val="0070C0"/>
                </a:solidFill>
                <a:hlinkClick r:id="rId4"/>
              </a:rPr>
              <a:t>omalik@ecoh.ca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  <a:hlinkClick r:id="rId5"/>
              </a:rPr>
              <a:t>mlevitsky@ecoh.ca</a:t>
            </a:r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pPr algn="l"/>
            <a:r>
              <a:rPr lang="en-US" sz="2400" dirty="0" smtClean="0">
                <a:solidFill>
                  <a:srgbClr val="0070C0"/>
                </a:solidFill>
                <a:hlinkClick r:id="rId6"/>
              </a:rPr>
              <a:t>www.ecoh.ca</a:t>
            </a:r>
            <a:r>
              <a:rPr lang="en-US" sz="2400" dirty="0" smtClean="0">
                <a:solidFill>
                  <a:srgbClr val="0070C0"/>
                </a:solidFill>
              </a:rPr>
              <a:t>         </a:t>
            </a:r>
            <a:r>
              <a:rPr lang="en-US" sz="2400" dirty="0" smtClean="0">
                <a:solidFill>
                  <a:srgbClr val="0070C0"/>
                </a:solidFill>
                <a:hlinkClick r:id="rId7"/>
              </a:rPr>
              <a:t>www.healthandsafetycatalyst.com</a:t>
            </a:r>
            <a:endParaRPr lang="en-US" sz="2400" dirty="0" smtClean="0">
              <a:solidFill>
                <a:srgbClr val="0070C0"/>
              </a:solidFill>
            </a:endParaRPr>
          </a:p>
          <a:p>
            <a:pPr algn="l"/>
            <a:r>
              <a:rPr lang="en-US" sz="2400" dirty="0">
                <a:solidFill>
                  <a:srgbClr val="0070C0"/>
                </a:solidFill>
              </a:rPr>
              <a:t>	</a:t>
            </a:r>
            <a:r>
              <a:rPr lang="en-US" sz="2400" dirty="0" smtClean="0">
                <a:solidFill>
                  <a:srgbClr val="0070C0"/>
                </a:solidFill>
              </a:rPr>
              <a:t>			@</a:t>
            </a:r>
            <a:r>
              <a:rPr lang="en-US" sz="2400" dirty="0" err="1" smtClean="0">
                <a:solidFill>
                  <a:srgbClr val="0070C0"/>
                </a:solidFill>
              </a:rPr>
              <a:t>safetycatalyst</a:t>
            </a:r>
            <a:r>
              <a:rPr lang="en-US" sz="2400" dirty="0" smtClean="0">
                <a:solidFill>
                  <a:srgbClr val="0070C0"/>
                </a:solidFill>
              </a:rPr>
              <a:t>  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endParaRPr lang="en-US" sz="3200" dirty="0">
              <a:solidFill>
                <a:srgbClr val="0070C0"/>
              </a:solidFill>
            </a:endParaRPr>
          </a:p>
          <a:p>
            <a:r>
              <a:rPr lang="en-US" sz="4000" dirty="0">
                <a:solidFill>
                  <a:srgbClr val="0070C0"/>
                </a:solidFill>
              </a:rPr>
              <a:t> </a:t>
            </a:r>
          </a:p>
          <a:p>
            <a:pPr algn="l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71 - &amp;quot;Standard Economics ...&amp;#x0D;&amp;#x0A;&amp;quot;&quot;/&gt;&lt;property id=&quot;20307&quot; value=&quot;257&quot;/&gt;&lt;/object&gt;&lt;object type=&quot;3&quot; unique_id=&quot;10005&quot;&gt;&lt;property id=&quot;20148&quot; value=&quot;5&quot;/&gt;&lt;property id=&quot;20300&quot; value=&quot;Slide 72 - &amp;quot;Behavioural Economics ...&amp;#x0D;&amp;#x0A;&amp;quot;&quot;/&gt;&lt;property id=&quot;20307&quot; value=&quot;258&quot;/&gt;&lt;/object&gt;&lt;object type=&quot;3&quot; unique_id=&quot;10006&quot;&gt;&lt;property id=&quot;20148&quot; value=&quot;5&quot;/&gt;&lt;property id=&quot;20300&quot; value=&quot;Slide 70 - &amp;quot;Traditional Economics:&amp;#x0D;&amp;#x0A;&amp;quot;&quot;/&gt;&lt;property id=&quot;20307&quot; value=&quot;262&quot;/&gt;&lt;/object&gt;&lt;object type=&quot;3&quot; unique_id=&quot;10007&quot;&gt;&lt;property id=&quot;20148&quot; value=&quot;5&quot;/&gt;&lt;property id=&quot;20300&quot; value=&quot;Slide 69 - &amp;quot;Behavioural Economics&amp;quot;&quot;/&gt;&lt;property id=&quot;20307&quot; value=&quot;260&quot;/&gt;&lt;/object&gt;&lt;object type=&quot;3&quot; unique_id=&quot;10008&quot;&gt;&lt;property id=&quot;20148&quot; value=&quot;5&quot;/&gt;&lt;property id=&quot;20300&quot; value=&quot;Slide 73 - &amp;quot;3 important ways that humans&amp;#x0D;&amp;#x0A;deviate from the standard economic model.&amp;quot;&quot;/&gt;&lt;property id=&quot;20307&quot; value=&quot;261&quot;/&gt;&lt;/object&gt;&lt;object type=&quot;3&quot; unique_id=&quot;10010&quot;&gt;&lt;property id=&quot;20148&quot; value=&quot;5&quot;/&gt;&lt;property id=&quot;20300&quot; value=&quot;Slide 75 - &amp;quot;Cialdini: Decision Influencers&amp;quot;&quot;/&gt;&lt;property id=&quot;20307&quot; value=&quot;259&quot;/&gt;&lt;/object&gt;&lt;object type=&quot;3&quot; unique_id=&quot;10083&quot;&gt;&lt;property id=&quot;20148&quot; value=&quot;5&quot;/&gt;&lt;property id=&quot;20300&quot; value=&quot;Slide 3 - &amp;quot;&amp;#x0D;&amp;#x0A;Understanding Health and Safety Culture&amp;#x0D;&amp;#x0A;&amp;quot;&quot;/&gt;&lt;property id=&quot;20307&quot; value=&quot;263&quot;/&gt;&lt;/object&gt;&lt;object type=&quot;3&quot; unique_id=&quot;10084&quot;&gt;&lt;property id=&quot;20148&quot; value=&quot;5&quot;/&gt;&lt;property id=&quot;20300&quot; value=&quot;Slide 50 - &amp;quot;Climate in sub groups can be different than climate at the organizational level &amp;quot;&quot;/&gt;&lt;property id=&quot;20307&quot; value=&quot;264&quot;/&gt;&lt;/object&gt;&lt;object type=&quot;3&quot; unique_id=&quot;10201&quot;&gt;&lt;property id=&quot;20148&quot; value=&quot;5&quot;/&gt;&lt;property id=&quot;20300&quot; value=&quot;Slide 41 - &amp;quot;A Safe and Healthy Workplace...&amp;quot;&quot;/&gt;&lt;property id=&quot;20307&quot; value=&quot;272&quot;/&gt;&lt;/object&gt;&lt;object type=&quot;3&quot; unique_id=&quot;10579&quot;&gt;&lt;property id=&quot;20148&quot; value=&quot;5&quot;/&gt;&lt;property id=&quot;20300&quot; value=&quot;Slide 65 - &amp;quot;Moral Motivators: Do the right thing&amp;quot;&quot;/&gt;&lt;property id=&quot;20307&quot; value=&quot;278&quot;/&gt;&lt;/object&gt;&lt;object type=&quot;3&quot; unique_id=&quot;10652&quot;&gt;&lt;property id=&quot;20148&quot; value=&quot;5&quot;/&gt;&lt;property id=&quot;20300&quot; value=&quot;Slide 58 - &amp;quot;HOW CAN WE CHANGE CULTURE?  (Roughton)&amp;quot;&quot;/&gt;&lt;property id=&quot;20307&quot; value=&quot;279&quot;/&gt;&lt;/object&gt;&lt;object type=&quot;3&quot; unique_id=&quot;10773&quot;&gt;&lt;property id=&quot;20148&quot; value=&quot;5&quot;/&gt;&lt;property id=&quot;20300&quot; value=&quot;Slide 66 - &amp;quot;Small business&amp;quot;&quot;/&gt;&lt;property id=&quot;20307&quot; value=&quot;280&quot;/&gt;&lt;/object&gt;&lt;object type=&quot;3&quot; unique_id=&quot;11170&quot;&gt;&lt;property id=&quot;20148&quot; value=&quot;5&quot;/&gt;&lt;property id=&quot;20300&quot; value=&quot;Slide 1 - &amp;quot;Health and Safety Perspectives: &amp;#x0D;&amp;#x0A;Organizations, People and Culture&amp;quot;&quot;/&gt;&lt;property id=&quot;20307&quot; value=&quot;284&quot;/&gt;&lt;/object&gt;&lt;object type=&quot;3&quot; unique_id=&quot;11171&quot;&gt;&lt;property id=&quot;20148&quot; value=&quot;5&quot;/&gt;&lt;property id=&quot;20300&quot; value=&quot;Slide 2 - &amp;quot;Overview&amp;quot;&quot;/&gt;&lt;property id=&quot;20307&quot; value=&quot;288&quot;/&gt;&lt;/object&gt;&lt;object type=&quot;3&quot; unique_id=&quot;11172&quot;&gt;&lt;property id=&quot;20148&quot; value=&quot;5&quot;/&gt;&lt;property id=&quot;20300&quot; value=&quot;Slide 4&quot;/&gt;&lt;property id=&quot;20307&quot; value=&quot;285&quot;/&gt;&lt;/object&gt;&lt;object type=&quot;3&quot; unique_id=&quot;11173&quot;&gt;&lt;property id=&quot;20148&quot; value=&quot;5&quot;/&gt;&lt;property id=&quot;20300&quot; value=&quot;Slide 6 - &amp;quot;A Brief History of Accident-Causation Theory&amp;quot;&quot;/&gt;&lt;property id=&quot;20307&quot; value=&quot;286&quot;/&gt;&lt;/object&gt;&lt;object type=&quot;3&quot; unique_id=&quot;11174&quot;&gt;&lt;property id=&quot;20148&quot; value=&quot;5&quot;/&gt;&lt;property id=&quot;20300&quot; value=&quot;Slide 5 - &amp;quot;Is it true that “there really are no accidents?”&amp;#x0D;&amp;#x0A;&amp;quot;&quot;/&gt;&lt;property id=&quot;20307&quot; value=&quot;287&quot;/&gt;&lt;/object&gt;&lt;object type=&quot;3&quot; unique_id=&quot;11308&quot;&gt;&lt;property id=&quot;20148&quot; value=&quot;5&quot;/&gt;&lt;property id=&quot;20300&quot; value=&quot;Slide 35 - &amp;quot;Integrating Causes of “Accidents”: The Swiss Cheese Model (Reason + Cooper, modified)&amp;quot;&quot;/&gt;&lt;property id=&quot;20307&quot; value=&quot;289&quot;/&gt;&lt;/object&gt;&lt;object type=&quot;3&quot; unique_id=&quot;11445&quot;&gt;&lt;property id=&quot;20148&quot; value=&quot;5&quot;/&gt;&lt;property id=&quot;20300&quot; value=&quot;Slide 34 - &amp;quot;Integrating Causes of “Accidents”: The Swiss Cheese Model (Reason)&amp;quot;&quot;/&gt;&lt;property id=&quot;20307&quot; value=&quot;290&quot;/&gt;&lt;/object&gt;&lt;object type=&quot;3&quot; unique_id=&quot;11691&quot;&gt;&lt;property id=&quot;20148&quot; value=&quot;5&quot;/&gt;&lt;property id=&quot;20300&quot; value=&quot;Slide 21 - &amp;quot;Definitions of Safety Culture&amp;quot;&quot;/&gt;&lt;property id=&quot;20307&quot; value=&quot;291&quot;/&gt;&lt;/object&gt;&lt;object type=&quot;3&quot; unique_id=&quot;11841&quot;&gt;&lt;property id=&quot;20148&quot; value=&quot;5&quot;/&gt;&lt;property id=&quot;20300&quot; value=&quot;Slide 8 - &amp;quot;The Birth and Development of Interest in  Safety Culture&amp;quot;&quot;/&gt;&lt;property id=&quot;20307&quot; value=&quot;293&quot;/&gt;&lt;/object&gt;&lt;object type=&quot;3&quot; unique_id=&quot;11842&quot;&gt;&lt;property id=&quot;20148&quot; value=&quot;5&quot;/&gt;&lt;property id=&quot;20300&quot; value=&quot;Slide 17 - &amp;quot;How Does Safety Culture Fit with Organizational Culture?&amp;quot;&quot;/&gt;&lt;property id=&quot;20307&quot; value=&quot;294&quot;/&gt;&lt;/object&gt;&lt;object type=&quot;3&quot; unique_id=&quot;12038&quot;&gt;&lt;property id=&quot;20148&quot; value=&quot;5&quot;/&gt;&lt;property id=&quot;20300&quot; value=&quot;Slide 9&quot;/&gt;&lt;property id=&quot;20307&quot; value=&quot;295&quot;/&gt;&lt;/object&gt;&lt;object type=&quot;3&quot; unique_id=&quot;12039&quot;&gt;&lt;property id=&quot;20148&quot; value=&quot;5&quot;/&gt;&lt;property id=&quot;20300&quot; value=&quot;Slide 12&quot;/&gt;&lt;property id=&quot;20307&quot; value=&quot;296&quot;/&gt;&lt;/object&gt;&lt;object type=&quot;3&quot; unique_id=&quot;12040&quot;&gt;&lt;property id=&quot;20148&quot; value=&quot;5&quot;/&gt;&lt;property id=&quot;20300&quot; value=&quot;Slide 13&quot;/&gt;&lt;property id=&quot;20307&quot; value=&quot;297&quot;/&gt;&lt;/object&gt;&lt;object type=&quot;3&quot; unique_id=&quot;12275&quot;&gt;&lt;property id=&quot;20148&quot; value=&quot;5&quot;/&gt;&lt;property id=&quot;20300&quot; value=&quot;Slide 22 - &amp;quot;To the complex&amp;quot;&quot;/&gt;&lt;property id=&quot;20307&quot; value=&quot;298&quot;/&gt;&lt;/object&gt;&lt;object type=&quot;3&quot; unique_id=&quot;12276&quot;&gt;&lt;property id=&quot;20148&quot; value=&quot;5&quot;/&gt;&lt;property id=&quot;20300&quot; value=&quot;Slide 23 - &amp;quot;Definitions of Safety Culture&amp;quot;&quot;/&gt;&lt;property id=&quot;20307&quot; value=&quot;299&quot;/&gt;&lt;/object&gt;&lt;object type=&quot;3&quot; unique_id=&quot;12569&quot;&gt;&lt;property id=&quot;20148&quot; value=&quot;5&quot;/&gt;&lt;property id=&quot;20300&quot; value=&quot;Slide 20 - &amp;quot;First the bad news&amp;quot;&quot;/&gt;&lt;property id=&quot;20307&quot; value=&quot;302&quot;/&gt;&lt;/object&gt;&lt;object type=&quot;3&quot; unique_id=&quot;12570&quot;&gt;&lt;property id=&quot;20148&quot; value=&quot;5&quot;/&gt;&lt;property id=&quot;20300&quot; value=&quot;Slide 39 - &amp;quot;Characteristics of Organizations with Good Safety Culture&amp;quot;&quot;/&gt;&lt;property id=&quot;20307&quot; value=&quot;301&quot;/&gt;&lt;/object&gt;&lt;object type=&quot;3&quot; unique_id=&quot;12835&quot;&gt;&lt;property id=&quot;20148&quot; value=&quot;5&quot;/&gt;&lt;property id=&quot;20300&quot; value=&quot;Slide 18 - &amp;quot;Other Definitions of Organizational Culture&amp;quot;&quot;/&gt;&lt;property id=&quot;20307&quot; value=&quot;303&quot;/&gt;&lt;/object&gt;&lt;object type=&quot;3&quot; unique_id=&quot;12836&quot;&gt;&lt;property id=&quot;20148&quot; value=&quot;5&quot;/&gt;&lt;property id=&quot;20300&quot; value=&quot;Slide 25 - &amp;quot;Confusion over the Definition&amp;quot;&quot;/&gt;&lt;property id=&quot;20307&quot; value=&quot;304&quot;/&gt;&lt;/object&gt;&lt;object type=&quot;3&quot; unique_id=&quot;13257&quot;&gt;&lt;property id=&quot;20148&quot; value=&quot;5&quot;/&gt;&lt;property id=&quot;20300&quot; value=&quot;Slide 28 - &amp;quot;Is the “safety culture” concept a way of moving “human error” up to the organizational level?&amp;quot;&quot;/&gt;&lt;property id=&quot;20307&quot; value=&quot;306&quot;/&gt;&lt;/object&gt;&lt;object type=&quot;3&quot; unique_id=&quot;13258&quot;&gt;&lt;property id=&quot;20148&quot; value=&quot;5&quot;/&gt;&lt;property id=&quot;20300&quot; value=&quot;Slide 29 - &amp;quot;Does this give credibility to the labour union argument with both cultural and behavioural approaches?&amp;quot;&quot;/&gt;&lt;property id=&quot;20307&quot; value=&quot;307&quot;/&gt;&lt;/object&gt;&lt;object type=&quot;3&quot; unique_id=&quot;13603&quot;&gt;&lt;property id=&quot;20148&quot; value=&quot;5&quot;/&gt;&lt;property id=&quot;20300&quot; value=&quot;Slide 30 - &amp;quot;Behaviour Based Safety (BBS)&amp;quot;&quot;/&gt;&lt;property id=&quot;20307&quot; value=&quot;309&quot;/&gt;&lt;/object&gt;&lt;object type=&quot;3&quot; unique_id=&quot;13604&quot;&gt;&lt;property id=&quot;20148&quot; value=&quot;5&quot;/&gt;&lt;property id=&quot;20300&quot; value=&quot;Slide 31 - &amp;quot;USWA Critique of BBS&amp;quot;&quot;/&gt;&lt;property id=&quot;20307&quot; value=&quot;310&quot;/&gt;&lt;/object&gt;&lt;object type=&quot;3&quot; unique_id=&quot;13758&quot;&gt;&lt;property id=&quot;20148&quot; value=&quot;5&quot;/&gt;&lt;property id=&quot;20300&quot; value=&quot;Slide 26 - &amp;quot;And whose culture is it anyway? &amp;quot;&quot;/&gt;&lt;property id=&quot;20307&quot; value=&quot;311&quot;/&gt;&lt;/object&gt;&lt;object type=&quot;3&quot; unique_id=&quot;13759&quot;&gt;&lt;property id=&quot;20148&quot; value=&quot;5&quot;/&gt;&lt;property id=&quot;20300&quot; value=&quot;Slide 27 - &amp;quot;And whose culture is it anyway?&amp;quot;&quot;/&gt;&lt;property id=&quot;20307&quot; value=&quot;312&quot;/&gt;&lt;/object&gt;&lt;object type=&quot;3&quot; unique_id=&quot;14078&quot;&gt;&lt;property id=&quot;20148&quot; value=&quot;5&quot;/&gt;&lt;property id=&quot;20300&quot; value=&quot;Slide 7 - &amp;quot;A Brief History of Accident-Causation Theory&amp;quot;&quot;/&gt;&lt;property id=&quot;20307&quot; value=&quot;313&quot;/&gt;&lt;/object&gt;&lt;object type=&quot;3&quot; unique_id=&quot;14079&quot;&gt;&lt;property id=&quot;20148&quot; value=&quot;5&quot;/&gt;&lt;property id=&quot;20300&quot; value=&quot;Slide 15 - &amp;quot;Baker Report&amp;quot;&quot;/&gt;&lt;property id=&quot;20307&quot; value=&quot;315&quot;/&gt;&lt;/object&gt;&lt;object type=&quot;3&quot; unique_id=&quot;14080&quot;&gt;&lt;property id=&quot;20148&quot; value=&quot;5&quot;/&gt;&lt;property id=&quot;20300&quot; value=&quot;Slide 32 - &amp;quot;USWA Critique of BBS&amp;quot;&quot;/&gt;&lt;property id=&quot;20307&quot; value=&quot;314&quot;/&gt;&lt;/object&gt;&lt;object type=&quot;3&quot; unique_id=&quot;14305&quot;&gt;&lt;property id=&quot;20148&quot; value=&quot;5&quot;/&gt;&lt;property id=&quot;20300&quot; value=&quot;Slide 14 - &amp;quot;Baker report into BP explosion&amp;quot;&quot;/&gt;&lt;property id=&quot;20307&quot; value=&quot;316&quot;/&gt;&lt;/object&gt;&lt;object type=&quot;3&quot; unique_id=&quot;14481&quot;&gt;&lt;property id=&quot;20148&quot; value=&quot;5&quot;/&gt;&lt;property id=&quot;20300&quot; value=&quot;Slide 16 - &amp;quot;From Request For Proposal, Canadian Nuclear Safety Commission, July, 2008 &amp;quot;&quot;/&gt;&lt;property id=&quot;20307&quot; value=&quot;318&quot;/&gt;&lt;/object&gt;&lt;object type=&quot;3&quot; unique_id=&quot;14777&quot;&gt;&lt;property id=&quot;20148&quot; value=&quot;5&quot;/&gt;&lt;property id=&quot;20300&quot; value=&quot;Slide 24 - &amp;quot;And even if we don’t agree on a definition…&amp;quot;&quot;/&gt;&lt;property id=&quot;20307&quot; value=&quot;319&quot;/&gt;&lt;/object&gt;&lt;object type=&quot;3&quot; unique_id=&quot;14838&quot;&gt;&lt;property id=&quot;20148&quot; value=&quot;5&quot;/&gt;&lt;property id=&quot;20300&quot; value=&quot;Slide 11 - &amp;quot;“Fallout” from Chernobyl&amp;quot;&quot;/&gt;&lt;property id=&quot;20307&quot; value=&quot;320&quot;/&gt;&lt;/object&gt;&lt;object type=&quot;3&quot; unique_id=&quot;15327&quot;&gt;&lt;property id=&quot;20148&quot; value=&quot;5&quot;/&gt;&lt;property id=&quot;20300&quot; value=&quot;Slide 19 - &amp;quot;Academic, Business and Government Studies of Safety Culture &amp;quot;&quot;/&gt;&lt;property id=&quot;20307&quot; value=&quot;321&quot;/&gt;&lt;/object&gt;&lt;object type=&quot;3&quot; unique_id=&quot;15328&quot;&gt;&lt;property id=&quot;20148&quot; value=&quot;5&quot;/&gt;&lt;property id=&quot;20300&quot; value=&quot;Slide 47 - &amp;quot;How Does Safety Culture Relate to “Safety Climate”?&amp;quot;&quot;/&gt;&lt;property id=&quot;20307&quot; value=&quot;322&quot;/&gt;&lt;/object&gt;&lt;object type=&quot;3&quot; unique_id=&quot;15671&quot;&gt;&lt;property id=&quot;20148&quot; value=&quot;5&quot;/&gt;&lt;property id=&quot;20300&quot; value=&quot;Slide 33 - &amp;quot;Does it have to be either or?&amp;quot;&quot;/&gt;&lt;property id=&quot;20307&quot; value=&quot;325&quot;/&gt;&lt;/object&gt;&lt;object type=&quot;3&quot; unique_id=&quot;15672&quot;&gt;&lt;property id=&quot;20148&quot; value=&quot;5&quot;/&gt;&lt;property id=&quot;20300&quot; value=&quot;Slide 40 - &amp;quot;Primary Qualities of a Safe Workplace WSIB Prevention Division, 2000&amp;quot;&quot;/&gt;&lt;property id=&quot;20307&quot; value=&quot;326&quot;/&gt;&lt;/object&gt;&lt;object type=&quot;3&quot; unique_id=&quot;15673&quot;&gt;&lt;property id=&quot;20148&quot; value=&quot;5&quot;/&gt;&lt;property id=&quot;20300&quot; value=&quot;Slide 45 - &amp;quot;Measuring Safety Culture&amp;quot;&quot;/&gt;&lt;property id=&quot;20307&quot; value=&quot;324&quot;/&gt;&lt;/object&gt;&lt;object type=&quot;3&quot; unique_id=&quot;16086&quot;&gt;&lt;property id=&quot;20148&quot; value=&quot;5&quot;/&gt;&lt;property id=&quot;20300&quot; value=&quot;Slide 37 - &amp;quot;Integrating Causes of “Accidents”:&amp;#x0D;&amp;#x0A;Normal Accident Theory (Perrow)&amp;quot;&quot;/&gt;&lt;property id=&quot;20307&quot; value=&quot;328&quot;/&gt;&lt;/object&gt;&lt;object type=&quot;3&quot; unique_id=&quot;16447&quot;&gt;&lt;property id=&quot;20148&quot; value=&quot;5&quot;/&gt;&lt;property id=&quot;20300&quot; value=&quot;Slide 38 - &amp;quot;Characteristics of Organizations with Good Safety Culture&amp;quot;&quot;/&gt;&lt;property id=&quot;20307&quot; value=&quot;329&quot;/&gt;&lt;/object&gt;&lt;object type=&quot;3&quot; unique_id=&quot;16448&quot;&gt;&lt;property id=&quot;20148&quot; value=&quot;5&quot;/&gt;&lt;property id=&quot;20300&quot; value=&quot;Slide 43 - &amp;quot;Mindful organizations&amp;quot;&quot;/&gt;&lt;property id=&quot;20307&quot; value=&quot;330&quot;/&gt;&lt;/object&gt;&lt;object type=&quot;3&quot; unique_id=&quot;16693&quot;&gt;&lt;property id=&quot;20148&quot; value=&quot;5&quot;/&gt;&lt;property id=&quot;20300&quot; value=&quot;Slide 36&quot;/&gt;&lt;property id=&quot;20307&quot; value=&quot;332&quot;/&gt;&lt;/object&gt;&lt;object type=&quot;3&quot; unique_id=&quot;16694&quot;&gt;&lt;property id=&quot;20148&quot; value=&quot;5&quot;/&gt;&lt;property id=&quot;20300&quot; value=&quot;Slide 44 - &amp;quot;In other words&amp;quot;&quot;/&gt;&lt;property id=&quot;20307&quot; value=&quot;331&quot;/&gt;&lt;/object&gt;&lt;object type=&quot;3&quot; unique_id=&quot;17262&quot;&gt;&lt;property id=&quot;20148&quot; value=&quot;5&quot;/&gt;&lt;property id=&quot;20300&quot; value=&quot;Slide 42 - &amp;quot;Characteristics of Organizations with Good Safety Culture&amp;quot;&quot;/&gt;&lt;property id=&quot;20307&quot; value=&quot;334&quot;/&gt;&lt;/object&gt;&lt;object type=&quot;3&quot; unique_id=&quot;17263&quot;&gt;&lt;property id=&quot;20148&quot; value=&quot;5&quot;/&gt;&lt;property id=&quot;20300&quot; value=&quot;Slide 46 - &amp;quot;SIGNS OF CULTURE CHANGE (Roughton) &amp;#x0D;&amp;#x0A;&amp;#x0D;&amp;#x0A;&amp;quot;&quot;/&gt;&lt;property id=&quot;20307&quot; value=&quot;333&quot;/&gt;&lt;/object&gt;&lt;object type=&quot;3&quot; unique_id=&quot;17264&quot;&gt;&lt;property id=&quot;20148&quot; value=&quot;5&quot;/&gt;&lt;property id=&quot;20300&quot; value=&quot;Slide 55 - &amp;quot;How do you instill and develop a good safety culture? &amp;quot;&quot;/&gt;&lt;property id=&quot;20307&quot; value=&quot;339&quot;/&gt;&lt;/object&gt;&lt;object type=&quot;3&quot; unique_id=&quot;17265&quot;&gt;&lt;property id=&quot;20148&quot; value=&quot;5&quot;/&gt;&lt;property id=&quot;20300&quot; value=&quot;Slide 56 - &amp;quot;UK HSE Safety Culture Maturity Model &amp;quot;&quot;/&gt;&lt;property id=&quot;20307&quot; value=&quot;338&quot;/&gt;&lt;/object&gt;&lt;object type=&quot;3&quot; unique_id=&quot;17266&quot;&gt;&lt;property id=&quot;20148&quot; value=&quot;5&quot;/&gt;&lt;property id=&quot;20300&quot; value=&quot;Slide 57 - &amp;quot;Essential Components in Changing Culture (Roughton)&amp;quot;&quot;/&gt;&lt;property id=&quot;20307&quot; value=&quot;336&quot;/&gt;&lt;/object&gt;&lt;object type=&quot;3&quot; unique_id=&quot;17267&quot;&gt;&lt;property id=&quot;20148&quot; value=&quot;5&quot;/&gt;&lt;property id=&quot;20300&quot; value=&quot;Slide 59 - &amp;quot;My take on most important elements for changing culture&amp;quot;&quot;/&gt;&lt;property id=&quot;20307&quot; value=&quot;337&quot;/&gt;&lt;/object&gt;&lt;object type=&quot;3&quot; unique_id=&quot;17268&quot;&gt;&lt;property id=&quot;20148&quot; value=&quot;5&quot;/&gt;&lt;property id=&quot;20300&quot; value=&quot;Slide 60 - &amp;quot;&amp;#x0D;&amp;#x0A;So if you’re not the CEO, how do you influence health and safety culture?&amp;#x0D;&amp;#x0A;&amp;quot;&quot;/&gt;&lt;property id=&quot;20307&quot; value=&quot;335&quot;/&gt;&lt;/object&gt;&lt;object type=&quot;3&quot; unique_id=&quot;17269&quot;&gt;&lt;property id=&quot;20148&quot; value=&quot;5&quot;/&gt;&lt;property id=&quot;20300&quot; value=&quot;Slide 48 - &amp;quot;Safety Climate&amp;amp;#x09;&amp;quot;&quot;/&gt;&lt;property id=&quot;20307&quot; value=&quot;340&quot;/&gt;&lt;/object&gt;&lt;object type=&quot;3&quot; unique_id=&quot;17270&quot;&gt;&lt;property id=&quot;20148&quot; value=&quot;5&quot;/&gt;&lt;property id=&quot;20300&quot; value=&quot;Slide 49 - &amp;quot;Culture vs Climate: &amp;#x0D;&amp;#x0A;What’s the Difference?&amp;quot;&quot;/&gt;&lt;property id=&quot;20307&quot; value=&quot;341&quot;/&gt;&lt;/object&gt;&lt;object type=&quot;3&quot; unique_id=&quot;17271&quot;&gt;&lt;property id=&quot;20148&quot; value=&quot;5&quot;/&gt;&lt;property id=&quot;20300&quot; value=&quot;Slide 51 - &amp;quot;Many tools available for measuring safety culture and climate&amp;quot;&quot;/&gt;&lt;property id=&quot;20307&quot; value=&quot;342&quot;/&gt;&lt;/object&gt;&lt;object type=&quot;3&quot; unique_id=&quot;17272&quot;&gt;&lt;property id=&quot;20148&quot; value=&quot;5&quot;/&gt;&lt;property id=&quot;20300&quot; value=&quot;Slide 52 - &amp;quot;Safety Climate Toolkit&amp;quot;&quot;/&gt;&lt;property id=&quot;20307&quot; value=&quot;343&quot;/&gt;&lt;/object&gt;&lt;object type=&quot;3&quot; unique_id=&quot;17273&quot;&gt;&lt;property id=&quot;20148&quot; value=&quot;5&quot;/&gt;&lt;property id=&quot;20300&quot; value=&quot;Slide 53 - &amp;quot;Excerpt from Safety Culture Survey&amp;quot;&quot;/&gt;&lt;property id=&quot;20307&quot; value=&quot;344&quot;/&gt;&lt;/object&gt;&lt;object type=&quot;3&quot; unique_id=&quot;17274&quot;&gt;&lt;property id=&quot;20148&quot; value=&quot;5&quot;/&gt;&lt;property id=&quot;20300&quot; value=&quot;Slide 54 - &amp;quot;Excerpt from Safety Culture Survey&amp;quot;&quot;/&gt;&lt;property id=&quot;20307&quot; value=&quot;345&quot;/&gt;&lt;/object&gt;&lt;object type=&quot;3&quot; unique_id=&quot;17275&quot;&gt;&lt;property id=&quot;20148&quot; value=&quot;5&quot;/&gt;&lt;property id=&quot;20300&quot; value=&quot;Slide 62 - &amp;quot;What Motivates Employers?&amp;quot;&quot;/&gt;&lt;property id=&quot;20307&quot; value=&quot;346&quot;/&gt;&lt;/object&gt;&lt;object type=&quot;3&quot; unique_id=&quot;17276&quot;&gt;&lt;property id=&quot;20148&quot; value=&quot;5&quot;/&gt;&lt;property id=&quot;20300&quot; value=&quot;Slide 63 - &amp;quot;Financial Motivators&amp;quot;&quot;/&gt;&lt;property id=&quot;20307&quot; value=&quot;347&quot;/&gt;&lt;/object&gt;&lt;object type=&quot;3&quot; unique_id=&quot;17277&quot;&gt;&lt;property id=&quot;20148&quot; value=&quot;5&quot;/&gt;&lt;property id=&quot;20300&quot; value=&quot;Slide 64 - &amp;quot;Legal Motivators&amp;quot;&quot;/&gt;&lt;property id=&quot;20307&quot; value=&quot;348&quot;/&gt;&lt;/object&gt;&lt;object type=&quot;3&quot; unique_id=&quot;17278&quot;&gt;&lt;property id=&quot;20148&quot; value=&quot;5&quot;/&gt;&lt;property id=&quot;20300&quot; value=&quot;Slide 68 - &amp;quot;Do We Need Help to Make the Right Choices?&amp;quot;&quot;/&gt;&lt;property id=&quot;20307&quot; value=&quot;349&quot;/&gt;&lt;/object&gt;&lt;object type=&quot;3&quot; unique_id=&quot;17279&quot;&gt;&lt;property id=&quot;20148&quot; value=&quot;5&quot;/&gt;&lt;property id=&quot;20300&quot; value=&quot;Slide 76 - &amp;quot;Can we use these ideas to influence health and safety?&amp;quot;&quot;/&gt;&lt;property id=&quot;20307&quot; value=&quot;350&quot;/&gt;&lt;/object&gt;&lt;object type=&quot;3&quot; unique_id=&quot;17280&quot;&gt;&lt;property id=&quot;20148&quot; value=&quot;5&quot;/&gt;&lt;property id=&quot;20300&quot; value=&quot;Slide 78 - &amp;quot;3 important ways that humans&amp;#x0D;&amp;#x0A;deviate from the standard economic model.&amp;quot;&quot;/&gt;&lt;property id=&quot;20307&quot; value=&quot;351&quot;/&gt;&lt;/object&gt;&lt;object type=&quot;3&quot; unique_id=&quot;17282&quot;&gt;&lt;property id=&quot;20148&quot; value=&quot;5&quot;/&gt;&lt;property id=&quot;20300&quot; value=&quot;Slide 74 - &amp;quot;Popularizers of Behavioural Economics and Decision Infuencers&amp;quot;&quot;/&gt;&lt;property id=&quot;20307&quot; value=&quot;354&quot;/&gt;&lt;/object&gt;&lt;object type=&quot;3&quot; unique_id=&quot;17283&quot;&gt;&lt;property id=&quot;20148&quot; value=&quot;5&quot;/&gt;&lt;property id=&quot;20300&quot; value=&quot;Slide 85 - &amp;quot;The Power of Default Options&amp;quot;&quot;/&gt;&lt;property id=&quot;20307&quot; value=&quot;353&quot;/&gt;&lt;/object&gt;&lt;object type=&quot;3&quot; unique_id=&quot;18116&quot;&gt;&lt;property id=&quot;20148&quot; value=&quot;5&quot;/&gt;&lt;property id=&quot;20300&quot; value=&quot;Slide 67 - &amp;quot;Workers’ Motivation&amp;quot;&quot;/&gt;&lt;property id=&quot;20307&quot; value=&quot;355&quot;/&gt;&lt;/object&gt;&lt;object type=&quot;3&quot; unique_id=&quot;18117&quot;&gt;&lt;property id=&quot;20148&quot; value=&quot;5&quot;/&gt;&lt;property id=&quot;20300&quot; value=&quot;Slide 77 - &amp;quot;COMMITMENT-SOCIAL PROOF-AUTHORITY-LIKING&amp;#x0D;&amp;#x0A;Efforts to Help Workers Make the Right Choices&amp;quot;&quot;/&gt;&lt;property id=&quot;20307&quot; value=&quot;356&quot;/&gt;&lt;/object&gt;&lt;object type=&quot;3&quot; unique_id=&quot;18628&quot;&gt;&lt;property id=&quot;20148&quot; value=&quot;5&quot;/&gt;&lt;property id=&quot;20300&quot; value=&quot;Slide 81&quot;/&gt;&lt;property id=&quot;20307&quot; value=&quot;357&quot;/&gt;&lt;/object&gt;&lt;object type=&quot;3&quot; unique_id=&quot;19069&quot;&gt;&lt;property id=&quot;20148&quot; value=&quot;5&quot;/&gt;&lt;property id=&quot;20300&quot; value=&quot;Slide 80 - &amp;quot;SOCIAL PROOF&amp;quot;&quot;/&gt;&lt;property id=&quot;20307&quot; value=&quot;358&quot;/&gt;&lt;/object&gt;&lt;object type=&quot;3&quot; unique_id=&quot;19070&quot;&gt;&lt;property id=&quot;20148&quot; value=&quot;5&quot;/&gt;&lt;property id=&quot;20300&quot; value=&quot;Slide 87 - &amp;quot;In other words&amp;quot;&quot;/&gt;&lt;property id=&quot;20307&quot; value=&quot;359&quot;/&gt;&lt;/object&gt;&lt;object type=&quot;3&quot; unique_id=&quot;19071&quot;&gt;&lt;property id=&quot;20148&quot; value=&quot;5&quot;/&gt;&lt;property id=&quot;20300&quot; value=&quot;Slide 88 - &amp;quot;WHAT IS THE ROLE OF OHS PROFESSIONALS IN INFLUENCING HEALTH AND SAFETY?&amp;quot;&quot;/&gt;&lt;property id=&quot;20307&quot; value=&quot;360&quot;/&gt;&lt;/object&gt;&lt;object type=&quot;3&quot; unique_id=&quot;19159&quot;&gt;&lt;property id=&quot;20148&quot; value=&quot;5&quot;/&gt;&lt;property id=&quot;20300&quot; value=&quot;Slide 10 - &amp;quot;“Fallout” from Chernobyl&amp;quot;&quot;/&gt;&lt;property id=&quot;20307&quot; value=&quot;361&quot;/&gt;&lt;/object&gt;&lt;object type=&quot;3&quot; unique_id=&quot;19160&quot;&gt;&lt;property id=&quot;20148&quot; value=&quot;5&quot;/&gt;&lt;property id=&quot;20300&quot; value=&quot;Slide 61 - &amp;quot; Health and Safety Motivation and Influence&amp;quot;&quot;/&gt;&lt;property id=&quot;20307&quot; value=&quot;368&quot;/&gt;&lt;/object&gt;&lt;object type=&quot;3&quot; unique_id=&quot;19161&quot;&gt;&lt;property id=&quot;20148&quot; value=&quot;5&quot;/&gt;&lt;property id=&quot;20300&quot; value=&quot;Slide 79 - &amp;quot;HELP SAVE RESOURCES FOR FUTURE GENERATIONS&amp;quot;&quot;/&gt;&lt;property id=&quot;20307&quot; value=&quot;365&quot;/&gt;&lt;/object&gt;&lt;object type=&quot;3&quot; unique_id=&quot;19162&quot;&gt;&lt;property id=&quot;20148&quot; value=&quot;5&quot;/&gt;&lt;property id=&quot;20300&quot; value=&quot;Slide 82&quot;/&gt;&lt;property id=&quot;20307&quot; value=&quot;366&quot;/&gt;&lt;/object&gt;&lt;object type=&quot;3&quot; unique_id=&quot;19163&quot;&gt;&lt;property id=&quot;20148&quot; value=&quot;5&quot;/&gt;&lt;property id=&quot;20300&quot; value=&quot;Slide 83 - &amp;quot;RECIPROCITY&amp;quot;&quot;/&gt;&lt;property id=&quot;20307&quot; value=&quot;367&quot;/&gt;&lt;/object&gt;&lt;object type=&quot;3&quot; unique_id=&quot;19164&quot;&gt;&lt;property id=&quot;20148&quot; value=&quot;5&quot;/&gt;&lt;property id=&quot;20300&quot; value=&quot;Slide 84&quot;/&gt;&lt;property id=&quot;20307&quot; value=&quot;363&quot;/&gt;&lt;/object&gt;&lt;object type=&quot;3&quot; unique_id=&quot;19165&quot;&gt;&lt;property id=&quot;20148&quot; value=&quot;5&quot;/&gt;&lt;property id=&quot;20300&quot; value=&quot;Slide 86 - &amp;quot;COMMITMENT&amp;#x0D;&amp;#x0A;FUTURE DISCOUNTING &amp;quot;&quot;/&gt;&lt;property id=&quot;20307&quot; value=&quot;364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h">
  <a:themeElements>
    <a:clrScheme name="Custom 12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33B785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4717</TotalTime>
  <Words>1978</Words>
  <Application>Microsoft Office PowerPoint</Application>
  <PresentationFormat>On-screen Show (4:3)</PresentationFormat>
  <Paragraphs>386</Paragraphs>
  <Slides>56</Slides>
  <Notes>28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ecoh</vt:lpstr>
      <vt:lpstr>Office Theme</vt:lpstr>
      <vt:lpstr>Health and  Safety Culture: Motivation and Influence</vt:lpstr>
      <vt:lpstr>Who Are We?</vt:lpstr>
      <vt:lpstr>Overview: How can OHS professionals influence  Health and Safety Culture? </vt:lpstr>
      <vt:lpstr> Perspective</vt:lpstr>
      <vt:lpstr>Review: What is Health and Safety Culture?</vt:lpstr>
      <vt:lpstr>Safety Culture Is Viewed As An Aspect Of Organizational Culture</vt:lpstr>
      <vt:lpstr>PowerPoint Presentation</vt:lpstr>
      <vt:lpstr>Also described as…</vt:lpstr>
      <vt:lpstr>Commonly invoked as a general  explanation for why people do what they do </vt:lpstr>
      <vt:lpstr> So if you’re not the CEO, how do you influence health and safety culture? </vt:lpstr>
      <vt:lpstr>Assess and Diagnose</vt:lpstr>
      <vt:lpstr>UK HSE Safety Culture Maturity Model </vt:lpstr>
      <vt:lpstr>UK HSE Safety Culture Maturity Model </vt:lpstr>
      <vt:lpstr>UK HSE Safety Culture Maturity Model </vt:lpstr>
      <vt:lpstr>UK HSE Safety Culture Maturity Model </vt:lpstr>
      <vt:lpstr>Assessing safety culture: How predictive are safety climate surveys?</vt:lpstr>
      <vt:lpstr>A Word of Advice</vt:lpstr>
      <vt:lpstr>Assessing Safety Culture: Indicators   </vt:lpstr>
      <vt:lpstr>Influencing Safety Culture as an OHS Professional</vt:lpstr>
      <vt:lpstr>Interventions to motivate and influence</vt:lpstr>
      <vt:lpstr>Continuum of Interventions</vt:lpstr>
      <vt:lpstr>Decision Making/Motivation Theory:  Traditional Economics: </vt:lpstr>
      <vt:lpstr>Decision Making/Motivation Theory:  Traditional Economics </vt:lpstr>
      <vt:lpstr>Behavioural Economics</vt:lpstr>
      <vt:lpstr>Popularizers of Behavioral Economics and Decision Influencers</vt:lpstr>
      <vt:lpstr>Research findings on motivation and decision-making (“human limitations and complications”)</vt:lpstr>
      <vt:lpstr>Carrots and sticks: what works?</vt:lpstr>
      <vt:lpstr>Incentives: The Daycare Study* </vt:lpstr>
      <vt:lpstr>PowerPoint Presentation</vt:lpstr>
      <vt:lpstr>PowerPoint Presentation</vt:lpstr>
      <vt:lpstr>PowerPoint Presentation</vt:lpstr>
      <vt:lpstr>PowerPoint Presentation</vt:lpstr>
      <vt:lpstr>Framing and Loss Aversion</vt:lpstr>
      <vt:lpstr>Framing and Loss aversion</vt:lpstr>
      <vt:lpstr>What does this mean for financial  H&amp;S motivators?</vt:lpstr>
      <vt:lpstr>Now or Later? Would you rather I gave you</vt:lpstr>
      <vt:lpstr>Now or Later? Would you rather I gave you</vt:lpstr>
      <vt:lpstr>People tend to:  </vt:lpstr>
      <vt:lpstr>What determines whether we underweight or overweight rare events? The Description-Experience Gap</vt:lpstr>
      <vt:lpstr>Can we counteract this tendency through</vt:lpstr>
      <vt:lpstr>The influence of description on risk perception </vt:lpstr>
      <vt:lpstr>Counteracting Delayed And Rare Outcomes By Through Immediate Feedback </vt:lpstr>
      <vt:lpstr>Counteracting Delayed and Rare Outcomes: Immediate Feedback UK has  signs that give you a smiley or frowning face depending on whether you’re speeding </vt:lpstr>
      <vt:lpstr>RELATIONSHIPS</vt:lpstr>
      <vt:lpstr>PowerPoint Presentation</vt:lpstr>
      <vt:lpstr>PowerPoint Presentation</vt:lpstr>
      <vt:lpstr>PowerPoint Presentation</vt:lpstr>
      <vt:lpstr>RELATIONSHIPS with Supervisors</vt:lpstr>
      <vt:lpstr>Zohar</vt:lpstr>
      <vt:lpstr>Commitment and ownership</vt:lpstr>
      <vt:lpstr>PowerPoint Presentation</vt:lpstr>
      <vt:lpstr>The Safety Pledge: Foot in the Door, Commitment, Social Proof</vt:lpstr>
      <vt:lpstr>Dutch study* of  successful and not so successful interventions</vt:lpstr>
      <vt:lpstr>Dutch study* of  successful and not so successful interventions</vt:lpstr>
      <vt:lpstr>Summing Up</vt:lpstr>
      <vt:lpstr>Discussion  and Questions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Conclusion (Ariely)</dc:title>
  <dc:creator>Marianne</dc:creator>
  <cp:lastModifiedBy>Marianne Levitsky</cp:lastModifiedBy>
  <cp:revision>339</cp:revision>
  <dcterms:created xsi:type="dcterms:W3CDTF">2008-11-02T14:26:05Z</dcterms:created>
  <dcterms:modified xsi:type="dcterms:W3CDTF">2011-05-18T11:39:55Z</dcterms:modified>
</cp:coreProperties>
</file>